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Default Extension="jpeg" ContentType="image/jpeg"/>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31"/>
  </p:notesMasterIdLst>
  <p:sldIdLst>
    <p:sldId id="256" r:id="rId2"/>
    <p:sldId id="259" r:id="rId3"/>
    <p:sldId id="260" r:id="rId4"/>
    <p:sldId id="258" r:id="rId5"/>
    <p:sldId id="257" r:id="rId6"/>
    <p:sldId id="261" r:id="rId7"/>
    <p:sldId id="262" r:id="rId8"/>
    <p:sldId id="263" r:id="rId9"/>
    <p:sldId id="267" r:id="rId10"/>
    <p:sldId id="264" r:id="rId11"/>
    <p:sldId id="265" r:id="rId12"/>
    <p:sldId id="274" r:id="rId13"/>
    <p:sldId id="266" r:id="rId14"/>
    <p:sldId id="268" r:id="rId15"/>
    <p:sldId id="270" r:id="rId16"/>
    <p:sldId id="271" r:id="rId17"/>
    <p:sldId id="272" r:id="rId18"/>
    <p:sldId id="288" r:id="rId19"/>
    <p:sldId id="284" r:id="rId20"/>
    <p:sldId id="275" r:id="rId21"/>
    <p:sldId id="276" r:id="rId22"/>
    <p:sldId id="277" r:id="rId23"/>
    <p:sldId id="278" r:id="rId24"/>
    <p:sldId id="279" r:id="rId25"/>
    <p:sldId id="281" r:id="rId26"/>
    <p:sldId id="282" r:id="rId27"/>
    <p:sldId id="283" r:id="rId28"/>
    <p:sldId id="287" r:id="rId29"/>
    <p:sldId id="286"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7" d="100"/>
          <a:sy n="107" d="100"/>
        </p:scale>
        <p:origin x="-84" y="-25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5DBE681-0FA2-4F69-B310-60D7E1D29813}" type="datetimeFigureOut">
              <a:rPr lang="en-US" smtClean="0"/>
              <a:pPr/>
              <a:t>12/13/2010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5914231-CD7E-4A82-AF72-B58A422AEA5A}"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5914231-CD7E-4A82-AF72-B58A422AEA5A}"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5914231-CD7E-4A82-AF72-B58A422AEA5A}"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5914231-CD7E-4A82-AF72-B58A422AEA5A}"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5914231-CD7E-4A82-AF72-B58A422AEA5A}"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5914231-CD7E-4A82-AF72-B58A422AEA5A}"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5914231-CD7E-4A82-AF72-B58A422AEA5A}"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5914231-CD7E-4A82-AF72-B58A422AEA5A}"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5914231-CD7E-4A82-AF72-B58A422AEA5A}"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5914231-CD7E-4A82-AF72-B58A422AEA5A}"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5914231-CD7E-4A82-AF72-B58A422AEA5A}"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5914231-CD7E-4A82-AF72-B58A422AEA5A}"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5914231-CD7E-4A82-AF72-B58A422AEA5A}"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5914231-CD7E-4A82-AF72-B58A422AEA5A}"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5914231-CD7E-4A82-AF72-B58A422AEA5A}"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5914231-CD7E-4A82-AF72-B58A422AEA5A}"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5914231-CD7E-4A82-AF72-B58A422AEA5A}"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5914231-CD7E-4A82-AF72-B58A422AEA5A}"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5914231-CD7E-4A82-AF72-B58A422AEA5A}"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5914231-CD7E-4A82-AF72-B58A422AEA5A}"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5914231-CD7E-4A82-AF72-B58A422AEA5A}"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5914231-CD7E-4A82-AF72-B58A422AEA5A}"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5914231-CD7E-4A82-AF72-B58A422AEA5A}"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5914231-CD7E-4A82-AF72-B58A422AEA5A}"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5914231-CD7E-4A82-AF72-B58A422AEA5A}"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5914231-CD7E-4A82-AF72-B58A422AEA5A}"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5914231-CD7E-4A82-AF72-B58A422AEA5A}"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5914231-CD7E-4A82-AF72-B58A422AEA5A}"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5914231-CD7E-4A82-AF72-B58A422AEA5A}"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5914231-CD7E-4A82-AF72-B58A422AEA5A}"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Title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smtClean="0"/>
              <a:t>Click to edit Master title style</a:t>
            </a:r>
            <a:endParaRPr kumimoji="0" lang="en-US"/>
          </a:p>
        </p:txBody>
      </p:sp>
      <p:cxnSp>
        <p:nvCxnSpPr>
          <p:cNvPr id="8" name="Straight Connector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Date Placeholder 14"/>
          <p:cNvSpPr>
            <a:spLocks noGrp="1"/>
          </p:cNvSpPr>
          <p:nvPr>
            <p:ph type="dt" sz="half" idx="10"/>
          </p:nvPr>
        </p:nvSpPr>
        <p:spPr/>
        <p:txBody>
          <a:bodyPr/>
          <a:lstStyle/>
          <a:p>
            <a:fld id="{EE0CABDA-ECBE-40CE-A2E0-A2BA10C8C5F0}" type="datetimeFigureOut">
              <a:rPr lang="en-US" smtClean="0"/>
              <a:pPr/>
              <a:t>12/13/2010</a:t>
            </a:fld>
            <a:endParaRPr lang="en-US"/>
          </a:p>
        </p:txBody>
      </p:sp>
      <p:sp>
        <p:nvSpPr>
          <p:cNvPr id="16" name="Slide Number Placeholder 15"/>
          <p:cNvSpPr>
            <a:spLocks noGrp="1"/>
          </p:cNvSpPr>
          <p:nvPr>
            <p:ph type="sldNum" sz="quarter" idx="11"/>
          </p:nvPr>
        </p:nvSpPr>
        <p:spPr/>
        <p:txBody>
          <a:bodyPr/>
          <a:lstStyle/>
          <a:p>
            <a:fld id="{DC2DD5F0-B743-4699-9F10-0328DF2342FB}" type="slidenum">
              <a:rPr lang="en-US" smtClean="0"/>
              <a:pPr/>
              <a:t>‹#›</a:t>
            </a:fld>
            <a:endParaRPr lang="en-US"/>
          </a:p>
        </p:txBody>
      </p:sp>
      <p:sp>
        <p:nvSpPr>
          <p:cNvPr id="17" name="Footer Placeholder 16"/>
          <p:cNvSpPr>
            <a:spLocks noGrp="1"/>
          </p:cNvSpPr>
          <p:nvPr>
            <p:ph type="ftr" sz="quarter" idx="12"/>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E0CABDA-ECBE-40CE-A2E0-A2BA10C8C5F0}" type="datetimeFigureOut">
              <a:rPr lang="en-US" smtClean="0"/>
              <a:pPr/>
              <a:t>12/13/2010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2DD5F0-B743-4699-9F10-0328DF2342F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E0CABDA-ECBE-40CE-A2E0-A2BA10C8C5F0}" type="datetimeFigureOut">
              <a:rPr lang="en-US" smtClean="0"/>
              <a:pPr/>
              <a:t>12/13/2010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2DD5F0-B743-4699-9F10-0328DF2342F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4" name="Date Placeholder 13"/>
          <p:cNvSpPr>
            <a:spLocks noGrp="1"/>
          </p:cNvSpPr>
          <p:nvPr>
            <p:ph type="dt" sz="half" idx="14"/>
          </p:nvPr>
        </p:nvSpPr>
        <p:spPr/>
        <p:txBody>
          <a:bodyPr/>
          <a:lstStyle/>
          <a:p>
            <a:fld id="{EE0CABDA-ECBE-40CE-A2E0-A2BA10C8C5F0}" type="datetimeFigureOut">
              <a:rPr lang="en-US" smtClean="0"/>
              <a:pPr/>
              <a:t>12/13/2010</a:t>
            </a:fld>
            <a:endParaRPr lang="en-US"/>
          </a:p>
        </p:txBody>
      </p:sp>
      <p:sp>
        <p:nvSpPr>
          <p:cNvPr id="15" name="Slide Number Placeholder 14"/>
          <p:cNvSpPr>
            <a:spLocks noGrp="1"/>
          </p:cNvSpPr>
          <p:nvPr>
            <p:ph type="sldNum" sz="quarter" idx="15"/>
          </p:nvPr>
        </p:nvSpPr>
        <p:spPr/>
        <p:txBody>
          <a:bodyPr/>
          <a:lstStyle>
            <a:lvl1pPr algn="ctr">
              <a:defRPr/>
            </a:lvl1pPr>
          </a:lstStyle>
          <a:p>
            <a:fld id="{DC2DD5F0-B743-4699-9F10-0328DF2342FB}" type="slidenum">
              <a:rPr lang="en-US" smtClean="0"/>
              <a:pPr/>
              <a:t>‹#›</a:t>
            </a:fld>
            <a:endParaRPr lang="en-US"/>
          </a:p>
        </p:txBody>
      </p:sp>
      <p:sp>
        <p:nvSpPr>
          <p:cNvPr id="16" name="Footer Placeholder 15"/>
          <p:cNvSpPr>
            <a:spLocks noGrp="1"/>
          </p:cNvSpPr>
          <p:nvPr>
            <p:ph type="ftr" sz="quarter" idx="16"/>
          </p:nvPr>
        </p:nvSpPr>
        <p:spPr/>
        <p:txBody>
          <a:bodyPr/>
          <a:lstStyle/>
          <a:p>
            <a:endParaRPr lang="en-US"/>
          </a:p>
        </p:txBody>
      </p:sp>
      <p:sp>
        <p:nvSpPr>
          <p:cNvPr id="17" name="Title 16"/>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E0CABDA-ECBE-40CE-A2E0-A2BA10C8C5F0}" type="datetimeFigureOut">
              <a:rPr lang="en-US" smtClean="0"/>
              <a:pPr/>
              <a:t>12/13/2010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2DD5F0-B743-4699-9F10-0328DF2342FB}" type="slidenum">
              <a:rPr lang="en-US" smtClean="0"/>
              <a:pPr/>
              <a:t>‹#›</a:t>
            </a:fld>
            <a:endParaRPr lang="en-US"/>
          </a:p>
        </p:txBody>
      </p: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cxnSp>
        <p:nvCxnSpPr>
          <p:cNvPr id="7" name="Straight Connector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EE0CABDA-ECBE-40CE-A2E0-A2BA10C8C5F0}" type="datetimeFigureOut">
              <a:rPr lang="en-US" smtClean="0"/>
              <a:pPr/>
              <a:t>12/13/2010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2DD5F0-B743-4699-9F10-0328DF2342FB}" type="slidenum">
              <a:rPr lang="en-US" smtClean="0"/>
              <a:pPr/>
              <a:t>‹#›</a:t>
            </a:fld>
            <a:endParaRPr lang="en-US"/>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11" name="Content Placeholder 10"/>
          <p:cNvSpPr>
            <a:spLocks noGrp="1"/>
          </p:cNvSpPr>
          <p:nvPr>
            <p:ph sz="half" idx="1"/>
          </p:nvPr>
        </p:nvSpPr>
        <p:spPr>
          <a:xfrm>
            <a:off x="457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DC2DD5F0-B743-4699-9F10-0328DF2342FB}" type="slidenum">
              <a:rPr lang="en-US" smtClean="0"/>
              <a:pPr/>
              <a:t>‹#›</a:t>
            </a:fld>
            <a:endParaRPr lang="en-US"/>
          </a:p>
        </p:txBody>
      </p:sp>
      <p:sp>
        <p:nvSpPr>
          <p:cNvPr id="8" name="Footer Placeholder 7"/>
          <p:cNvSpPr>
            <a:spLocks noGrp="1"/>
          </p:cNvSpPr>
          <p:nvPr>
            <p:ph type="ftr" sz="quarter" idx="11"/>
          </p:nvPr>
        </p:nvSpPr>
        <p:spPr/>
        <p:txBody>
          <a:bodyPr/>
          <a:lstStyle/>
          <a:p>
            <a:endParaRPr lang="en-US"/>
          </a:p>
        </p:txBody>
      </p:sp>
      <p:sp>
        <p:nvSpPr>
          <p:cNvPr id="7" name="Date Placeholder 6"/>
          <p:cNvSpPr>
            <a:spLocks noGrp="1"/>
          </p:cNvSpPr>
          <p:nvPr>
            <p:ph type="dt" sz="half" idx="10"/>
          </p:nvPr>
        </p:nvSpPr>
        <p:spPr/>
        <p:txBody>
          <a:bodyPr/>
          <a:lstStyle/>
          <a:p>
            <a:fld id="{EE0CABDA-ECBE-40CE-A2E0-A2BA10C8C5F0}" type="datetimeFigureOut">
              <a:rPr lang="en-US" smtClean="0"/>
              <a:pPr/>
              <a:t>12/13/2010</a:t>
            </a:fld>
            <a:endParaRPr lang="en-US"/>
          </a:p>
        </p:txBody>
      </p: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4" name="Content Placeholder 33"/>
          <p:cNvSpPr>
            <a:spLocks noGrp="1"/>
          </p:cNvSpPr>
          <p:nvPr>
            <p:ph sz="quarter" idx="4"/>
          </p:nvPr>
        </p:nvSpPr>
        <p:spPr>
          <a:xfrm>
            <a:off x="4649788"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 name="Title 1"/>
          <p:cNvSpPr>
            <a:spLocks noGrp="1"/>
          </p:cNvSpPr>
          <p:nvPr>
            <p:ph type="title"/>
          </p:nvPr>
        </p:nvSpPr>
        <p:spPr>
          <a:xfrm>
            <a:off x="457200" y="155448"/>
            <a:ext cx="8229600" cy="1143000"/>
          </a:xfrm>
        </p:spPr>
        <p:txBody>
          <a:bodyPr anchor="b" anchorCtr="0"/>
          <a:lstStyle>
            <a:lvl1pPr>
              <a:defRPr/>
            </a:lvl1pPr>
          </a:lstStyle>
          <a:p>
            <a:r>
              <a:rPr kumimoji="0" lang="en-US" smtClean="0"/>
              <a:t>Click to edit Master title style</a:t>
            </a:r>
            <a:endParaRPr kumimoji="0"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cxnSp>
        <p:nvCxnSpPr>
          <p:cNvPr id="10" name="Straight Connector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E0CABDA-ECBE-40CE-A2E0-A2BA10C8C5F0}" type="datetimeFigureOut">
              <a:rPr lang="en-US" smtClean="0"/>
              <a:pPr/>
              <a:t>12/13/2010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C2DD5F0-B743-4699-9F10-0328DF2342FB}" type="slidenum">
              <a:rPr lang="en-US" smtClean="0"/>
              <a:pPr/>
              <a:t>‹#›</a:t>
            </a:fld>
            <a:endParaRPr lang="en-US"/>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E0CABDA-ECBE-40CE-A2E0-A2BA10C8C5F0}" type="datetimeFigureOut">
              <a:rPr lang="en-US" smtClean="0"/>
              <a:pPr/>
              <a:t>12/13/2010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C2DD5F0-B743-4699-9F10-0328DF2342F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 name="Text Placeholder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8" name="Date Placeholder 7"/>
          <p:cNvSpPr>
            <a:spLocks noGrp="1"/>
          </p:cNvSpPr>
          <p:nvPr>
            <p:ph type="dt" sz="half" idx="14"/>
          </p:nvPr>
        </p:nvSpPr>
        <p:spPr/>
        <p:txBody>
          <a:bodyPr/>
          <a:lstStyle/>
          <a:p>
            <a:fld id="{EE0CABDA-ECBE-40CE-A2E0-A2BA10C8C5F0}" type="datetimeFigureOut">
              <a:rPr lang="en-US" smtClean="0"/>
              <a:pPr/>
              <a:t>12/13/2010</a:t>
            </a:fld>
            <a:endParaRPr lang="en-US"/>
          </a:p>
        </p:txBody>
      </p:sp>
      <p:sp>
        <p:nvSpPr>
          <p:cNvPr id="9" name="Slide Number Placeholder 8"/>
          <p:cNvSpPr>
            <a:spLocks noGrp="1"/>
          </p:cNvSpPr>
          <p:nvPr>
            <p:ph type="sldNum" sz="quarter" idx="15"/>
          </p:nvPr>
        </p:nvSpPr>
        <p:spPr/>
        <p:txBody>
          <a:bodyPr/>
          <a:lstStyle/>
          <a:p>
            <a:fld id="{DC2DD5F0-B743-4699-9F10-0328DF2342FB}" type="slidenum">
              <a:rPr lang="en-US" smtClean="0"/>
              <a:pPr/>
              <a:t>‹#›</a:t>
            </a:fld>
            <a:endParaRPr lang="en-US"/>
          </a:p>
        </p:txBody>
      </p:sp>
      <p:sp>
        <p:nvSpPr>
          <p:cNvPr id="10" name="Footer Placeholder 9"/>
          <p:cNvSpPr>
            <a:spLocks noGrp="1"/>
          </p:cNvSpPr>
          <p:nvPr>
            <p:ph type="ftr" sz="quarter" idx="16"/>
          </p:nvPr>
        </p:nvSpPr>
        <p:spPr/>
        <p:txBody>
          <a:body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smtClean="0"/>
              <a:t>Click icon to add picture</a:t>
            </a:r>
            <a:endParaRPr kumimoji="0" lang="en-US"/>
          </a:p>
        </p:txBody>
      </p:sp>
      <p:sp>
        <p:nvSpPr>
          <p:cNvPr id="4" name="Text Placeholder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8" name="Date Placeholder 7"/>
          <p:cNvSpPr>
            <a:spLocks noGrp="1"/>
          </p:cNvSpPr>
          <p:nvPr>
            <p:ph type="dt" sz="half" idx="10"/>
          </p:nvPr>
        </p:nvSpPr>
        <p:spPr/>
        <p:txBody>
          <a:bodyPr/>
          <a:lstStyle/>
          <a:p>
            <a:fld id="{EE0CABDA-ECBE-40CE-A2E0-A2BA10C8C5F0}" type="datetimeFigureOut">
              <a:rPr lang="en-US" smtClean="0"/>
              <a:pPr/>
              <a:t>12/13/2010</a:t>
            </a:fld>
            <a:endParaRPr lang="en-US"/>
          </a:p>
        </p:txBody>
      </p:sp>
      <p:sp>
        <p:nvSpPr>
          <p:cNvPr id="9" name="Slide Number Placeholder 8"/>
          <p:cNvSpPr>
            <a:spLocks noGrp="1"/>
          </p:cNvSpPr>
          <p:nvPr>
            <p:ph type="sldNum" sz="quarter" idx="11"/>
          </p:nvPr>
        </p:nvSpPr>
        <p:spPr/>
        <p:txBody>
          <a:bodyPr/>
          <a:lstStyle/>
          <a:p>
            <a:fld id="{DC2DD5F0-B743-4699-9F10-0328DF2342FB}" type="slidenum">
              <a:rPr lang="en-US" smtClean="0"/>
              <a:pPr/>
              <a:t>‹#›</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EE0CABDA-ECBE-40CE-A2E0-A2BA10C8C5F0}" type="datetimeFigureOut">
              <a:rPr lang="en-US" smtClean="0"/>
              <a:pPr/>
              <a:t>12/13/2010</a:t>
            </a:fld>
            <a:endParaRPr lang="en-US"/>
          </a:p>
        </p:txBody>
      </p:sp>
      <p:sp>
        <p:nvSpPr>
          <p:cNvPr id="10" name="Footer Placeholder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en-US"/>
          </a:p>
        </p:txBody>
      </p:sp>
      <p:sp>
        <p:nvSpPr>
          <p:cNvPr id="22" name="Slide Number Placeholder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DC2DD5F0-B743-4699-9F10-0328DF2342FB}" type="slidenum">
              <a:rPr lang="en-US" smtClean="0"/>
              <a:pPr/>
              <a:t>‹#›</a:t>
            </a:fld>
            <a:endParaRPr lang="en-US"/>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n-US" smtClean="0"/>
              <a:t>Click to edit Master title style</a:t>
            </a:r>
            <a:endParaRPr kumimoji="0" lang="en-US"/>
          </a:p>
        </p:txBody>
      </p:sp>
    </p:spTree>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ideo" Target="file:///C:\Users\Public\Documents\Interviews%20Project\InterviewWMVFiles\VillageStablesInterview10-09-2010.wmv" TargetMode="External"/><Relationship Id="rId5" Type="http://schemas.openxmlformats.org/officeDocument/2006/relationships/image" Target="../media/image8.png"/><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hyperlink" Target="http://www.thefillingstationdeli.com/" TargetMode="External"/><Relationship Id="rId4" Type="http://schemas.openxmlformats.org/officeDocument/2006/relationships/hyperlink" Target="mailto:barrytetrault@thefillingstationdeli.com" TargetMode="Externa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video" Target="file:///C:\Users\Public\Documents\Interviews%20Project\InterviewWMVFiles\Filling%20Station%20Deli.wmv" TargetMode="External"/><Relationship Id="rId5" Type="http://schemas.openxmlformats.org/officeDocument/2006/relationships/image" Target="../media/image10.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ideo" Target="file:///C:\Users\Public\Documents\Interviews%20Project\InterviewWMVFiles\SmkMntB&amp;T.wmv" TargetMode="External"/><Relationship Id="rId5" Type="http://schemas.openxmlformats.org/officeDocument/2006/relationships/image" Target="../media/image12.png"/><Relationship Id="rId4" Type="http://schemas.openxmlformats.org/officeDocument/2006/relationships/image" Target="../media/image11.jpe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video" Target="file:///C:\Users\Public\Documents\Interviews%20Project\InterviewWMVFiles\NantahalaCabins.wmv" TargetMode="Externa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ideo" Target="file:///\\Mybookworld\public\Root%20Directories\1276329\PUBLIC\Jeanette\Videos\Videos\SaraSmithVideo-WCU-9-9-2010.wmv" TargetMode="Externa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www.brysoncitybicycles.com/"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hyperlink" Target="mailto:spokeyjoe@brysoncitybicycles.com" TargetMode="Externa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ideo" Target="file:///C:\Users\Public\Documents\Interviews%20Project\InterviewWMVFiles\BrysonCityBicycles.wmv" TargetMode="External"/><Relationship Id="rId5" Type="http://schemas.openxmlformats.org/officeDocument/2006/relationships/image" Target="../media/image6.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hyperlink" Target="mailto:nantahalastable@yahoo.com"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fontScale="55000" lnSpcReduction="20000"/>
          </a:bodyPr>
          <a:lstStyle/>
          <a:p>
            <a:r>
              <a:rPr lang="en-US" dirty="0" smtClean="0"/>
              <a:t>Jeanette E. Marceau</a:t>
            </a:r>
          </a:p>
          <a:p>
            <a:r>
              <a:rPr lang="en-US" dirty="0" smtClean="0"/>
              <a:t>Masters of Entrepreneurs</a:t>
            </a:r>
          </a:p>
          <a:p>
            <a:r>
              <a:rPr lang="en-US" dirty="0" smtClean="0"/>
              <a:t>Western Carolina University</a:t>
            </a:r>
          </a:p>
          <a:p>
            <a:r>
              <a:rPr lang="en-US" dirty="0" smtClean="0"/>
              <a:t>Cohort 8</a:t>
            </a:r>
          </a:p>
          <a:p>
            <a:r>
              <a:rPr lang="en-US" dirty="0" smtClean="0"/>
              <a:t>December 2010</a:t>
            </a:r>
            <a:endParaRPr lang="en-US" dirty="0"/>
          </a:p>
        </p:txBody>
      </p:sp>
      <p:sp>
        <p:nvSpPr>
          <p:cNvPr id="2" name="Title 1"/>
          <p:cNvSpPr>
            <a:spLocks noGrp="1"/>
          </p:cNvSpPr>
          <p:nvPr>
            <p:ph type="ctrTitle"/>
          </p:nvPr>
        </p:nvSpPr>
        <p:spPr>
          <a:xfrm>
            <a:off x="228600" y="1433732"/>
            <a:ext cx="8763000" cy="1981200"/>
          </a:xfrm>
        </p:spPr>
        <p:txBody>
          <a:bodyPr>
            <a:normAutofit fontScale="90000"/>
          </a:bodyPr>
          <a:lstStyle/>
          <a:p>
            <a:r>
              <a:rPr lang="en-US" dirty="0" smtClean="0"/>
              <a:t>Entrepreneurs of </a:t>
            </a:r>
            <a:br>
              <a:rPr lang="en-US" dirty="0" smtClean="0"/>
            </a:br>
            <a:r>
              <a:rPr lang="en-US" dirty="0" smtClean="0"/>
              <a:t>Western North Carolina’s </a:t>
            </a:r>
            <a:br>
              <a:rPr lang="en-US" dirty="0" smtClean="0"/>
            </a:br>
            <a:r>
              <a:rPr lang="en-US" dirty="0" smtClean="0"/>
              <a:t>Tourism Industry</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C:\Users\Jeanette\Pictures\My Scans\NantahalaVillageStablesLogo0001.jpg"/>
          <p:cNvPicPr>
            <a:picLocks noChangeAspect="1" noChangeArrowheads="1"/>
          </p:cNvPicPr>
          <p:nvPr/>
        </p:nvPicPr>
        <p:blipFill>
          <a:blip r:embed="rId4" cstate="print"/>
          <a:srcRect/>
          <a:stretch>
            <a:fillRect/>
          </a:stretch>
        </p:blipFill>
        <p:spPr bwMode="auto">
          <a:xfrm>
            <a:off x="6211772" y="381000"/>
            <a:ext cx="2514715" cy="2057400"/>
          </a:xfrm>
          <a:prstGeom prst="rect">
            <a:avLst/>
          </a:prstGeom>
          <a:noFill/>
        </p:spPr>
      </p:pic>
      <p:sp>
        <p:nvSpPr>
          <p:cNvPr id="2" name="Title 1"/>
          <p:cNvSpPr>
            <a:spLocks noGrp="1"/>
          </p:cNvSpPr>
          <p:nvPr>
            <p:ph type="title"/>
          </p:nvPr>
        </p:nvSpPr>
        <p:spPr/>
        <p:txBody>
          <a:bodyPr/>
          <a:lstStyle/>
          <a:p>
            <a:r>
              <a:rPr lang="en-US" dirty="0" smtClean="0"/>
              <a:t>Nantahala Stables</a:t>
            </a:r>
            <a:endParaRPr lang="en-US" dirty="0"/>
          </a:p>
        </p:txBody>
      </p:sp>
      <p:pic>
        <p:nvPicPr>
          <p:cNvPr id="8" name="VillageStablesInterview10-09-2010.wmv">
            <a:hlinkClick r:id="" action="ppaction://media"/>
          </p:cNvPr>
          <p:cNvPicPr>
            <a:picLocks noGrp="1" noRot="1" noChangeAspect="1"/>
          </p:cNvPicPr>
          <p:nvPr>
            <p:ph idx="1"/>
            <a:videoFile r:link="rId1"/>
          </p:nvPr>
        </p:nvPicPr>
        <p:blipFill>
          <a:blip r:embed="rId5" cstate="print"/>
          <a:stretch>
            <a:fillRect/>
          </a:stretch>
        </p:blipFill>
        <p:spPr>
          <a:xfrm>
            <a:off x="457200" y="2667000"/>
            <a:ext cx="6629400" cy="37290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446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a:blip r:embed="rId3" cstate="print"/>
          <a:stretch>
            <a:fillRect/>
          </a:stretch>
        </p:blipFill>
        <p:spPr bwMode="auto">
          <a:xfrm>
            <a:off x="5002463" y="2286000"/>
            <a:ext cx="3892884" cy="4267200"/>
          </a:xfrm>
          <a:prstGeom prst="rect">
            <a:avLst/>
          </a:prstGeom>
          <a:noFill/>
          <a:ln w="9525">
            <a:noFill/>
            <a:miter lim="800000"/>
            <a:headEnd/>
            <a:tailEnd/>
          </a:ln>
        </p:spPr>
      </p:pic>
      <p:sp>
        <p:nvSpPr>
          <p:cNvPr id="2" name="Title 1"/>
          <p:cNvSpPr>
            <a:spLocks noGrp="1"/>
          </p:cNvSpPr>
          <p:nvPr>
            <p:ph type="title"/>
          </p:nvPr>
        </p:nvSpPr>
        <p:spPr/>
        <p:txBody>
          <a:bodyPr>
            <a:normAutofit fontScale="90000"/>
          </a:bodyPr>
          <a:lstStyle/>
          <a:p>
            <a:r>
              <a:rPr lang="en-US" dirty="0" smtClean="0"/>
              <a:t>Interview with Barry </a:t>
            </a:r>
            <a:r>
              <a:rPr lang="en-US" dirty="0" err="1" smtClean="0"/>
              <a:t>Tetrault</a:t>
            </a:r>
            <a:r>
              <a:rPr lang="en-US" dirty="0" smtClean="0"/>
              <a:t> of </a:t>
            </a:r>
            <a:br>
              <a:rPr lang="en-US" dirty="0" smtClean="0"/>
            </a:br>
            <a:r>
              <a:rPr lang="en-US" dirty="0" smtClean="0"/>
              <a:t>The Filing Station Deli</a:t>
            </a:r>
            <a:endParaRPr lang="en-US" dirty="0"/>
          </a:p>
        </p:txBody>
      </p:sp>
      <p:sp>
        <p:nvSpPr>
          <p:cNvPr id="5" name="TextBox 4"/>
          <p:cNvSpPr txBox="1"/>
          <p:nvPr/>
        </p:nvSpPr>
        <p:spPr>
          <a:xfrm>
            <a:off x="457200" y="1676400"/>
            <a:ext cx="7848600" cy="4247317"/>
          </a:xfrm>
          <a:prstGeom prst="rect">
            <a:avLst/>
          </a:prstGeom>
          <a:noFill/>
        </p:spPr>
        <p:txBody>
          <a:bodyPr wrap="square" rtlCol="0">
            <a:spAutoFit/>
          </a:bodyPr>
          <a:lstStyle/>
          <a:p>
            <a:r>
              <a:rPr lang="en-US" dirty="0" smtClean="0"/>
              <a:t>Featured In The July 2010 issue Of Our State Magazine</a:t>
            </a:r>
          </a:p>
          <a:p>
            <a:r>
              <a:rPr lang="en-US" dirty="0" smtClean="0"/>
              <a:t>              Choice For Swain County NC ,Top 100 Eateries ! </a:t>
            </a:r>
          </a:p>
          <a:p>
            <a:endParaRPr lang="en-US" dirty="0" smtClean="0"/>
          </a:p>
          <a:p>
            <a:r>
              <a:rPr lang="en-US" dirty="0" smtClean="0"/>
              <a:t>The Filling Station Deli and Sub Shop</a:t>
            </a:r>
            <a:br>
              <a:rPr lang="en-US" dirty="0" smtClean="0"/>
            </a:br>
            <a:r>
              <a:rPr lang="en-US" dirty="0" smtClean="0"/>
              <a:t>145 Everett Street </a:t>
            </a:r>
            <a:br>
              <a:rPr lang="en-US" dirty="0" smtClean="0"/>
            </a:br>
            <a:r>
              <a:rPr lang="en-US" dirty="0" smtClean="0"/>
              <a:t>Bryson City , NC 28713</a:t>
            </a:r>
            <a:br>
              <a:rPr lang="en-US" dirty="0" smtClean="0"/>
            </a:br>
            <a:r>
              <a:rPr lang="en-US" dirty="0" smtClean="0"/>
              <a:t>ph: 828-488-1919</a:t>
            </a:r>
            <a:br>
              <a:rPr lang="en-US" dirty="0" smtClean="0"/>
            </a:br>
            <a:r>
              <a:rPr lang="en-US" dirty="0" smtClean="0"/>
              <a:t>fax: 828-488-0603</a:t>
            </a:r>
            <a:br>
              <a:rPr lang="en-US" dirty="0" smtClean="0"/>
            </a:br>
            <a:r>
              <a:rPr lang="en-US" dirty="0" smtClean="0">
                <a:hlinkClick r:id="rId4"/>
              </a:rPr>
              <a:t>barrytetrault@thefillingstationdeli.com</a:t>
            </a:r>
            <a:endParaRPr lang="en-US" dirty="0" smtClean="0"/>
          </a:p>
          <a:p>
            <a:endParaRPr lang="en-US" dirty="0" smtClean="0"/>
          </a:p>
          <a:p>
            <a:r>
              <a:rPr lang="en-US" dirty="0" smtClean="0">
                <a:hlinkClick r:id="rId5"/>
              </a:rPr>
              <a:t>http://www.thefillingstationdeli.com/</a:t>
            </a:r>
            <a:r>
              <a:rPr lang="en-US" dirty="0" smtClean="0"/>
              <a:t> </a:t>
            </a:r>
          </a:p>
          <a:p>
            <a:endParaRPr lang="en-US" dirty="0" smtClean="0"/>
          </a:p>
          <a:p>
            <a:endParaRPr lang="en-US" dirty="0" smtClean="0"/>
          </a:p>
          <a:p>
            <a:r>
              <a:rPr lang="en-US" dirty="0" smtClean="0"/>
              <a:t> </a:t>
            </a:r>
          </a:p>
          <a:p>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Filling Station Deli</a:t>
            </a:r>
            <a:endParaRPr lang="en-US"/>
          </a:p>
        </p:txBody>
      </p:sp>
      <p:sp>
        <p:nvSpPr>
          <p:cNvPr id="4" name="TextBox 3"/>
          <p:cNvSpPr txBox="1"/>
          <p:nvPr/>
        </p:nvSpPr>
        <p:spPr>
          <a:xfrm>
            <a:off x="1295400" y="1600200"/>
            <a:ext cx="4114800" cy="369332"/>
          </a:xfrm>
          <a:prstGeom prst="rect">
            <a:avLst/>
          </a:prstGeom>
          <a:noFill/>
        </p:spPr>
        <p:txBody>
          <a:bodyPr wrap="square" rtlCol="0">
            <a:spAutoFit/>
          </a:bodyPr>
          <a:lstStyle/>
          <a:p>
            <a:r>
              <a:rPr lang="en-US" dirty="0" smtClean="0"/>
              <a:t>Please wait for interview to begin.</a:t>
            </a:r>
            <a:endParaRPr lang="en-US" dirty="0"/>
          </a:p>
        </p:txBody>
      </p:sp>
      <p:pic>
        <p:nvPicPr>
          <p:cNvPr id="5" name="Picture 2"/>
          <p:cNvPicPr>
            <a:picLocks noChangeAspect="1" noChangeArrowheads="1"/>
          </p:cNvPicPr>
          <p:nvPr/>
        </p:nvPicPr>
        <p:blipFill>
          <a:blip r:embed="rId4" cstate="print"/>
          <a:stretch>
            <a:fillRect/>
          </a:stretch>
        </p:blipFill>
        <p:spPr bwMode="auto">
          <a:xfrm>
            <a:off x="6324600" y="320919"/>
            <a:ext cx="2286000" cy="2505808"/>
          </a:xfrm>
          <a:prstGeom prst="rect">
            <a:avLst/>
          </a:prstGeom>
          <a:noFill/>
          <a:ln w="9525">
            <a:noFill/>
            <a:miter lim="800000"/>
            <a:headEnd/>
            <a:tailEnd/>
          </a:ln>
        </p:spPr>
      </p:pic>
      <p:pic>
        <p:nvPicPr>
          <p:cNvPr id="8" name="Filling Station Deli.wmv">
            <a:hlinkClick r:id="" action="ppaction://media"/>
          </p:cNvPr>
          <p:cNvPicPr>
            <a:picLocks noGrp="1" noRot="1" noChangeAspect="1"/>
          </p:cNvPicPr>
          <p:nvPr>
            <p:ph idx="1"/>
            <a:videoFile r:link="rId1"/>
          </p:nvPr>
        </p:nvPicPr>
        <p:blipFill>
          <a:blip r:embed="rId5" cstate="print"/>
          <a:stretch>
            <a:fillRect/>
          </a:stretch>
        </p:blipFill>
        <p:spPr>
          <a:xfrm>
            <a:off x="304800" y="2895600"/>
            <a:ext cx="6324600" cy="355758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605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Users\Jeanette\Pictures\My Scans\SMBT0001.jpg"/>
          <p:cNvPicPr>
            <a:picLocks noGrp="1" noChangeAspect="1" noChangeArrowheads="1"/>
          </p:cNvPicPr>
          <p:nvPr>
            <p:ph idx="1"/>
          </p:nvPr>
        </p:nvPicPr>
        <p:blipFill>
          <a:blip r:embed="rId3" cstate="print"/>
          <a:stretch>
            <a:fillRect/>
          </a:stretch>
        </p:blipFill>
        <p:spPr bwMode="auto">
          <a:xfrm>
            <a:off x="3024378" y="2804160"/>
            <a:ext cx="3095244" cy="2011680"/>
          </a:xfrm>
          <a:prstGeom prst="rect">
            <a:avLst/>
          </a:prstGeom>
          <a:noFill/>
        </p:spPr>
      </p:pic>
      <p:sp>
        <p:nvSpPr>
          <p:cNvPr id="2" name="Title 1"/>
          <p:cNvSpPr>
            <a:spLocks noGrp="1"/>
          </p:cNvSpPr>
          <p:nvPr>
            <p:ph type="title"/>
          </p:nvPr>
        </p:nvSpPr>
        <p:spPr/>
        <p:txBody>
          <a:bodyPr>
            <a:normAutofit fontScale="90000"/>
          </a:bodyPr>
          <a:lstStyle/>
          <a:p>
            <a:r>
              <a:rPr lang="en-US" dirty="0" smtClean="0"/>
              <a:t>Interview with Melissa Parton of Smoky Mountain Bait &amp; Tackle</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Smoky Mountain Bait &amp; Tackle</a:t>
            </a:r>
            <a:endParaRPr lang="en-US" dirty="0"/>
          </a:p>
        </p:txBody>
      </p:sp>
      <p:sp>
        <p:nvSpPr>
          <p:cNvPr id="5" name="TextBox 4"/>
          <p:cNvSpPr txBox="1"/>
          <p:nvPr/>
        </p:nvSpPr>
        <p:spPr>
          <a:xfrm>
            <a:off x="1295400" y="1600200"/>
            <a:ext cx="4114800" cy="369332"/>
          </a:xfrm>
          <a:prstGeom prst="rect">
            <a:avLst/>
          </a:prstGeom>
          <a:noFill/>
        </p:spPr>
        <p:txBody>
          <a:bodyPr wrap="square" rtlCol="0">
            <a:spAutoFit/>
          </a:bodyPr>
          <a:lstStyle/>
          <a:p>
            <a:r>
              <a:rPr lang="en-US" dirty="0" smtClean="0"/>
              <a:t>Please wait for interview to begin.</a:t>
            </a:r>
            <a:endParaRPr lang="en-US" dirty="0"/>
          </a:p>
        </p:txBody>
      </p:sp>
      <p:pic>
        <p:nvPicPr>
          <p:cNvPr id="6" name="Picture 2" descr="C:\Users\Jeanette\Pictures\My Scans\SMBT0001.jpg"/>
          <p:cNvPicPr>
            <a:picLocks noChangeAspect="1" noChangeArrowheads="1"/>
          </p:cNvPicPr>
          <p:nvPr/>
        </p:nvPicPr>
        <p:blipFill>
          <a:blip r:embed="rId4" cstate="print"/>
          <a:stretch>
            <a:fillRect/>
          </a:stretch>
        </p:blipFill>
        <p:spPr bwMode="auto">
          <a:xfrm>
            <a:off x="6312962" y="1219200"/>
            <a:ext cx="2344882" cy="1524000"/>
          </a:xfrm>
          <a:prstGeom prst="rect">
            <a:avLst/>
          </a:prstGeom>
          <a:noFill/>
        </p:spPr>
      </p:pic>
      <p:pic>
        <p:nvPicPr>
          <p:cNvPr id="8" name="SmkMntB&amp;T.wmv">
            <a:hlinkClick r:id="" action="ppaction://media"/>
          </p:cNvPr>
          <p:cNvPicPr>
            <a:picLocks noGrp="1" noRot="1" noChangeAspect="1"/>
          </p:cNvPicPr>
          <p:nvPr>
            <p:ph idx="1"/>
            <a:videoFile r:link="rId1"/>
          </p:nvPr>
        </p:nvPicPr>
        <p:blipFill>
          <a:blip r:embed="rId5" cstate="print"/>
          <a:stretch>
            <a:fillRect/>
          </a:stretch>
        </p:blipFill>
        <p:spPr>
          <a:xfrm>
            <a:off x="304800" y="2819400"/>
            <a:ext cx="6460066" cy="363378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743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Grp="1" noChangeAspect="1" noChangeArrowheads="1"/>
          </p:cNvPicPr>
          <p:nvPr>
            <p:ph idx="1"/>
          </p:nvPr>
        </p:nvPicPr>
        <p:blipFill>
          <a:blip r:embed="rId3" cstate="print"/>
          <a:srcRect/>
          <a:stretch>
            <a:fillRect/>
          </a:stretch>
        </p:blipFill>
        <p:spPr bwMode="auto">
          <a:xfrm>
            <a:off x="381000" y="1371600"/>
            <a:ext cx="8219327" cy="2743200"/>
          </a:xfrm>
          <a:prstGeom prst="rect">
            <a:avLst/>
          </a:prstGeom>
          <a:noFill/>
          <a:ln w="9525">
            <a:noFill/>
            <a:miter lim="800000"/>
            <a:headEnd/>
            <a:tailEnd/>
          </a:ln>
        </p:spPr>
      </p:pic>
      <p:sp>
        <p:nvSpPr>
          <p:cNvPr id="2" name="Title 1"/>
          <p:cNvSpPr>
            <a:spLocks noGrp="1"/>
          </p:cNvSpPr>
          <p:nvPr>
            <p:ph type="title"/>
          </p:nvPr>
        </p:nvSpPr>
        <p:spPr/>
        <p:txBody>
          <a:bodyPr>
            <a:normAutofit fontScale="90000"/>
          </a:bodyPr>
          <a:lstStyle/>
          <a:p>
            <a:r>
              <a:rPr lang="en-US" dirty="0" smtClean="0"/>
              <a:t>Interview with David Prince of </a:t>
            </a:r>
            <a:br>
              <a:rPr lang="en-US" dirty="0" smtClean="0"/>
            </a:br>
            <a:r>
              <a:rPr lang="en-US" dirty="0" smtClean="0"/>
              <a:t>Prince Boat Dock</a:t>
            </a:r>
            <a:endParaRPr lang="en-US" dirty="0"/>
          </a:p>
        </p:txBody>
      </p:sp>
      <p:sp>
        <p:nvSpPr>
          <p:cNvPr id="5" name="TextBox 4"/>
          <p:cNvSpPr txBox="1"/>
          <p:nvPr/>
        </p:nvSpPr>
        <p:spPr>
          <a:xfrm>
            <a:off x="533400" y="4267200"/>
            <a:ext cx="7239000" cy="2092881"/>
          </a:xfrm>
          <a:prstGeom prst="rect">
            <a:avLst/>
          </a:prstGeom>
          <a:noFill/>
        </p:spPr>
        <p:txBody>
          <a:bodyPr wrap="square" rtlCol="0">
            <a:spAutoFit/>
          </a:bodyPr>
          <a:lstStyle/>
          <a:p>
            <a:r>
              <a:rPr lang="en-US" sz="2800" b="1" dirty="0" smtClean="0"/>
              <a:t>Prince Boat Dock</a:t>
            </a:r>
          </a:p>
          <a:p>
            <a:r>
              <a:rPr lang="en-US" sz="2800" b="1" dirty="0" smtClean="0"/>
              <a:t>237 Prince Boat Dock Rd</a:t>
            </a:r>
            <a:br>
              <a:rPr lang="en-US" sz="2800" b="1" dirty="0" smtClean="0"/>
            </a:br>
            <a:r>
              <a:rPr lang="en-US" sz="2800" b="1" dirty="0" smtClean="0"/>
              <a:t>Almond, NC 28702</a:t>
            </a:r>
          </a:p>
          <a:p>
            <a:r>
              <a:rPr lang="en-US" sz="2800" b="1" dirty="0" smtClean="0"/>
              <a:t>(828) 479-3704</a:t>
            </a:r>
            <a:r>
              <a:rPr lang="en-US" b="1" dirty="0" smtClean="0"/>
              <a:t/>
            </a:r>
            <a:br>
              <a:rPr lang="en-US" b="1" dirty="0" smtClean="0"/>
            </a:br>
            <a:endParaRPr lang="en-US" dirty="0"/>
          </a:p>
        </p:txBody>
      </p:sp>
      <p:pic>
        <p:nvPicPr>
          <p:cNvPr id="25603" name="Picture 3"/>
          <p:cNvPicPr>
            <a:picLocks noChangeAspect="1" noChangeArrowheads="1"/>
          </p:cNvPicPr>
          <p:nvPr/>
        </p:nvPicPr>
        <p:blipFill>
          <a:blip r:embed="rId4" cstate="print"/>
          <a:srcRect/>
          <a:stretch>
            <a:fillRect/>
          </a:stretch>
        </p:blipFill>
        <p:spPr bwMode="auto">
          <a:xfrm>
            <a:off x="4724400" y="4038600"/>
            <a:ext cx="3924300" cy="2619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sp>
        <p:nvSpPr>
          <p:cNvPr id="2" name="Title 1"/>
          <p:cNvSpPr>
            <a:spLocks noGrp="1"/>
          </p:cNvSpPr>
          <p:nvPr>
            <p:ph type="title"/>
          </p:nvPr>
        </p:nvSpPr>
        <p:spPr/>
        <p:txBody>
          <a:bodyPr/>
          <a:lstStyle/>
          <a:p>
            <a:r>
              <a:rPr lang="en-US" dirty="0" smtClean="0"/>
              <a:t>Prince Boat Dock</a:t>
            </a: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Interview with Jeanette Marceau of Nantahala Cabins</a:t>
            </a:r>
            <a:endParaRPr lang="en-US" dirty="0"/>
          </a:p>
        </p:txBody>
      </p:sp>
      <p:pic>
        <p:nvPicPr>
          <p:cNvPr id="1027" name="Picture 3" descr="W:\Root Directories\1276329\PUBLIC\Jeanette\Documents\NC Cabins\Corel Draw\Nantahala Cabins Logo for Bike Shop.jpg"/>
          <p:cNvPicPr>
            <a:picLocks noChangeAspect="1" noChangeArrowheads="1"/>
          </p:cNvPicPr>
          <p:nvPr/>
        </p:nvPicPr>
        <p:blipFill>
          <a:blip r:embed="rId3" cstate="print"/>
          <a:srcRect/>
          <a:stretch>
            <a:fillRect/>
          </a:stretch>
        </p:blipFill>
        <p:spPr bwMode="auto">
          <a:xfrm>
            <a:off x="457199" y="1371600"/>
            <a:ext cx="3546533" cy="2057400"/>
          </a:xfrm>
          <a:prstGeom prst="rect">
            <a:avLst/>
          </a:prstGeom>
          <a:noFill/>
        </p:spPr>
      </p:pic>
      <p:sp>
        <p:nvSpPr>
          <p:cNvPr id="6" name="Content Placeholder 5"/>
          <p:cNvSpPr>
            <a:spLocks noGrp="1"/>
          </p:cNvSpPr>
          <p:nvPr>
            <p:ph idx="1"/>
          </p:nvPr>
        </p:nvSpPr>
        <p:spPr>
          <a:xfrm>
            <a:off x="457200" y="1371600"/>
            <a:ext cx="8229600" cy="4724400"/>
          </a:xfrm>
        </p:spPr>
        <p:txBody>
          <a:bodyPr/>
          <a:lstStyle/>
          <a:p>
            <a:endParaRPr lang="en-US" dirty="0"/>
          </a:p>
        </p:txBody>
      </p:sp>
      <p:pic>
        <p:nvPicPr>
          <p:cNvPr id="7" name="Picture 2" descr="W:\Root Directories\1276329\PUBLIC\Jeanette\Documents\NC Cabins\Corel Draw\Ad-BusCard2003.jpg"/>
          <p:cNvPicPr>
            <a:picLocks noChangeAspect="1" noChangeArrowheads="1"/>
          </p:cNvPicPr>
          <p:nvPr/>
        </p:nvPicPr>
        <p:blipFill>
          <a:blip r:embed="rId4" cstate="print"/>
          <a:srcRect t="60020"/>
          <a:stretch>
            <a:fillRect/>
          </a:stretch>
        </p:blipFill>
        <p:spPr bwMode="auto">
          <a:xfrm>
            <a:off x="3988055" y="3352800"/>
            <a:ext cx="4745125" cy="2738628"/>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Nantahala Cabins</a:t>
            </a:r>
            <a:endParaRPr lang="en-US" dirty="0"/>
          </a:p>
        </p:txBody>
      </p:sp>
      <p:pic>
        <p:nvPicPr>
          <p:cNvPr id="4" name="NantahalaCabins.wmv">
            <a:hlinkClick r:id="" action="ppaction://media"/>
          </p:cNvPr>
          <p:cNvPicPr>
            <a:picLocks noGrp="1" noRot="1" noChangeAspect="1"/>
          </p:cNvPicPr>
          <p:nvPr>
            <p:ph idx="1"/>
            <a:videoFile r:link="rId1"/>
          </p:nvPr>
        </p:nvPicPr>
        <p:blipFill>
          <a:blip r:embed="rId4" cstate="print"/>
          <a:stretch>
            <a:fillRect/>
          </a:stretch>
        </p:blipFill>
        <p:spPr>
          <a:xfrm>
            <a:off x="228600" y="2971800"/>
            <a:ext cx="6451600" cy="3629025"/>
          </a:xfrm>
          <a:prstGeom prst="rect">
            <a:avLst/>
          </a:prstGeom>
        </p:spPr>
      </p:pic>
      <p:sp>
        <p:nvSpPr>
          <p:cNvPr id="5" name="TextBox 4"/>
          <p:cNvSpPr txBox="1"/>
          <p:nvPr/>
        </p:nvSpPr>
        <p:spPr>
          <a:xfrm>
            <a:off x="1295400" y="1600200"/>
            <a:ext cx="4114800" cy="369332"/>
          </a:xfrm>
          <a:prstGeom prst="rect">
            <a:avLst/>
          </a:prstGeom>
          <a:noFill/>
        </p:spPr>
        <p:txBody>
          <a:bodyPr wrap="square" rtlCol="0">
            <a:spAutoFit/>
          </a:bodyPr>
          <a:lstStyle/>
          <a:p>
            <a:r>
              <a:rPr lang="en-US" dirty="0" smtClean="0"/>
              <a:t>Please wait for interview to begin.</a:t>
            </a:r>
            <a:endParaRPr lang="en-US" dirty="0"/>
          </a:p>
        </p:txBody>
      </p:sp>
      <p:pic>
        <p:nvPicPr>
          <p:cNvPr id="6" name="Picture 5" descr="W:\Root Directories\1276329\PUBLIC\Jeanette\Documents\NC Cabins\Corel Draw\Nantahala Cabins Logo for Bike Shop.jpg"/>
          <p:cNvPicPr>
            <a:picLocks noChangeAspect="1" noChangeArrowheads="1"/>
          </p:cNvPicPr>
          <p:nvPr/>
        </p:nvPicPr>
        <p:blipFill>
          <a:blip r:embed="rId5" cstate="print"/>
          <a:srcRect/>
          <a:stretch>
            <a:fillRect/>
          </a:stretch>
        </p:blipFill>
        <p:spPr bwMode="auto">
          <a:xfrm>
            <a:off x="5334000" y="228600"/>
            <a:ext cx="3157728" cy="1831848"/>
          </a:xfrm>
          <a:prstGeom prst="rect">
            <a:avLst/>
          </a:prstGeom>
          <a:noFill/>
        </p:spPr>
      </p:pic>
      <p:pic>
        <p:nvPicPr>
          <p:cNvPr id="7" name="Picture 2" descr="W:\Root Directories\1276329\PUBLIC\Jeanette\Documents\NC Cabins\Corel Draw\Ad-BusCard2003.jpg"/>
          <p:cNvPicPr>
            <a:picLocks noChangeAspect="1" noChangeArrowheads="1"/>
          </p:cNvPicPr>
          <p:nvPr/>
        </p:nvPicPr>
        <p:blipFill>
          <a:blip r:embed="rId6" cstate="print"/>
          <a:srcRect t="60020"/>
          <a:stretch>
            <a:fillRect/>
          </a:stretch>
        </p:blipFill>
        <p:spPr bwMode="auto">
          <a:xfrm>
            <a:off x="6781800" y="2209800"/>
            <a:ext cx="2209800" cy="127537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68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smtClean="0"/>
          </a:p>
          <a:p>
            <a:endParaRPr lang="en-US" dirty="0" smtClean="0"/>
          </a:p>
          <a:p>
            <a:r>
              <a:rPr lang="en-US" sz="4000" dirty="0" smtClean="0"/>
              <a:t>Check out our themed cabins.</a:t>
            </a:r>
            <a:endParaRPr lang="en-US" sz="4000" dirty="0"/>
          </a:p>
        </p:txBody>
      </p:sp>
      <p:sp>
        <p:nvSpPr>
          <p:cNvPr id="3" name="Title 2"/>
          <p:cNvSpPr>
            <a:spLocks noGrp="1"/>
          </p:cNvSpPr>
          <p:nvPr>
            <p:ph type="title"/>
          </p:nvPr>
        </p:nvSpPr>
        <p:spPr/>
        <p:txBody>
          <a:bodyPr/>
          <a:lstStyle/>
          <a:p>
            <a:endParaRPr lang="en-US" dirty="0"/>
          </a:p>
        </p:txBody>
      </p:sp>
      <p:pic>
        <p:nvPicPr>
          <p:cNvPr id="4" name="Picture 3" descr="W:\Root Directories\1276329\PUBLIC\Jeanette\Documents\NC Cabins\Corel Draw\Nantahala Cabins Logo for Bike Shop.jpg"/>
          <p:cNvPicPr>
            <a:picLocks noChangeAspect="1" noChangeArrowheads="1"/>
          </p:cNvPicPr>
          <p:nvPr/>
        </p:nvPicPr>
        <p:blipFill>
          <a:blip r:embed="rId3" cstate="print"/>
          <a:srcRect/>
          <a:stretch>
            <a:fillRect/>
          </a:stretch>
        </p:blipFill>
        <p:spPr bwMode="auto">
          <a:xfrm>
            <a:off x="2819400" y="304800"/>
            <a:ext cx="3157728" cy="1831848"/>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pPr>
              <a:buNone/>
            </a:pPr>
            <a:r>
              <a:rPr lang="en-US" dirty="0"/>
              <a:t>Hello I am Jeanette Marceau of Nantahala Cabins from Western North Carolina.  I am doing an in depth series on the entrepreneurs of Western North Carolina’s tourism industry for the Masters of Entrepreneurship Program at Western Carolina University.  This will be an eight part series beginning with an interview with Sara Smith who majored in Graphic Design at Western Carolina University.  The other parts of the series will include entrepreneurs of the tourism industry in Western North Carolina particularly the Nantahala River and Fontana Lake regions of Bryson City, North Carolina.  </a:t>
            </a:r>
          </a:p>
          <a:p>
            <a:endParaRPr lang="en-US" dirty="0"/>
          </a:p>
        </p:txBody>
      </p:sp>
      <p:sp>
        <p:nvSpPr>
          <p:cNvPr id="2" name="Title 1"/>
          <p:cNvSpPr>
            <a:spLocks noGrp="1"/>
          </p:cNvSpPr>
          <p:nvPr>
            <p:ph type="title"/>
          </p:nvPr>
        </p:nvSpPr>
        <p:spPr/>
        <p:txBody>
          <a:bodyPr/>
          <a:lstStyle/>
          <a:p>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Cabin #1.jpg"/>
          <p:cNvPicPr>
            <a:picLocks noGrp="1" noChangeAspect="1"/>
          </p:cNvPicPr>
          <p:nvPr>
            <p:ph idx="1"/>
          </p:nvPr>
        </p:nvPicPr>
        <p:blipFill>
          <a:blip r:embed="rId3" cstate="print"/>
          <a:stretch>
            <a:fillRect/>
          </a:stretch>
        </p:blipFill>
        <p:spPr>
          <a:xfrm>
            <a:off x="2286000" y="278115"/>
            <a:ext cx="5029200" cy="6475120"/>
          </a:xfrm>
        </p:spPr>
      </p:pic>
      <p:sp>
        <p:nvSpPr>
          <p:cNvPr id="3" name="Title 2"/>
          <p:cNvSpPr>
            <a:spLocks noGrp="1"/>
          </p:cNvSpPr>
          <p:nvPr>
            <p:ph type="title"/>
          </p:nvPr>
        </p:nvSpPr>
        <p:spPr/>
        <p:txBody>
          <a:bodyPr/>
          <a:lstStyle/>
          <a:p>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abin #2.jpg"/>
          <p:cNvPicPr>
            <a:picLocks noGrp="1" noChangeAspect="1"/>
          </p:cNvPicPr>
          <p:nvPr>
            <p:ph idx="1"/>
          </p:nvPr>
        </p:nvPicPr>
        <p:blipFill>
          <a:blip r:embed="rId3" cstate="print"/>
          <a:stretch>
            <a:fillRect/>
          </a:stretch>
        </p:blipFill>
        <p:spPr>
          <a:xfrm>
            <a:off x="2286000" y="68530"/>
            <a:ext cx="5093208" cy="6789470"/>
          </a:xfrm>
        </p:spPr>
      </p:pic>
      <p:sp>
        <p:nvSpPr>
          <p:cNvPr id="3" name="Title 2"/>
          <p:cNvSpPr>
            <a:spLocks noGrp="1"/>
          </p:cNvSpPr>
          <p:nvPr>
            <p:ph type="title"/>
          </p:nvPr>
        </p:nvSpPr>
        <p:spPr/>
        <p:txBody>
          <a:bodyPr/>
          <a:lstStyle/>
          <a:p>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abin #3.jpg"/>
          <p:cNvPicPr>
            <a:picLocks noGrp="1" noChangeAspect="1"/>
          </p:cNvPicPr>
          <p:nvPr>
            <p:ph idx="1"/>
          </p:nvPr>
        </p:nvPicPr>
        <p:blipFill>
          <a:blip r:embed="rId3" cstate="print"/>
          <a:stretch>
            <a:fillRect/>
          </a:stretch>
        </p:blipFill>
        <p:spPr>
          <a:xfrm>
            <a:off x="2286000" y="152400"/>
            <a:ext cx="5093208" cy="6511191"/>
          </a:xfrm>
        </p:spPr>
      </p:pic>
      <p:sp>
        <p:nvSpPr>
          <p:cNvPr id="3" name="Title 2"/>
          <p:cNvSpPr>
            <a:spLocks noGrp="1"/>
          </p:cNvSpPr>
          <p:nvPr>
            <p:ph type="title"/>
          </p:nvPr>
        </p:nvSpPr>
        <p:spPr/>
        <p:txBody>
          <a:bodyPr/>
          <a:lstStyle/>
          <a:p>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abin #4.jpg"/>
          <p:cNvPicPr>
            <a:picLocks noGrp="1" noChangeAspect="1"/>
          </p:cNvPicPr>
          <p:nvPr>
            <p:ph idx="1"/>
          </p:nvPr>
        </p:nvPicPr>
        <p:blipFill>
          <a:blip r:embed="rId3" cstate="print"/>
          <a:stretch>
            <a:fillRect/>
          </a:stretch>
        </p:blipFill>
        <p:spPr>
          <a:xfrm>
            <a:off x="2362200" y="152400"/>
            <a:ext cx="5093208" cy="6546886"/>
          </a:xfrm>
        </p:spPr>
      </p:pic>
      <p:sp>
        <p:nvSpPr>
          <p:cNvPr id="3" name="Title 2"/>
          <p:cNvSpPr>
            <a:spLocks noGrp="1"/>
          </p:cNvSpPr>
          <p:nvPr>
            <p:ph type="title"/>
          </p:nvPr>
        </p:nvSpPr>
        <p:spPr/>
        <p:txBody>
          <a:bodyPr/>
          <a:lstStyle/>
          <a:p>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abin #5.jpg"/>
          <p:cNvPicPr>
            <a:picLocks noGrp="1" noChangeAspect="1"/>
          </p:cNvPicPr>
          <p:nvPr>
            <p:ph idx="1"/>
          </p:nvPr>
        </p:nvPicPr>
        <p:blipFill>
          <a:blip r:embed="rId3" cstate="print"/>
          <a:stretch>
            <a:fillRect/>
          </a:stretch>
        </p:blipFill>
        <p:spPr>
          <a:xfrm>
            <a:off x="2438400" y="228600"/>
            <a:ext cx="5093208" cy="6461404"/>
          </a:xfrm>
        </p:spPr>
      </p:pic>
      <p:sp>
        <p:nvSpPr>
          <p:cNvPr id="3" name="Title 2"/>
          <p:cNvSpPr>
            <a:spLocks noGrp="1"/>
          </p:cNvSpPr>
          <p:nvPr>
            <p:ph type="title"/>
          </p:nvPr>
        </p:nvSpPr>
        <p:spPr/>
        <p:txBody>
          <a:bodyPr/>
          <a:lstStyle/>
          <a:p>
            <a:endParaRPr 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abin #6.jpg"/>
          <p:cNvPicPr>
            <a:picLocks noGrp="1" noChangeAspect="1"/>
          </p:cNvPicPr>
          <p:nvPr>
            <p:ph idx="1"/>
          </p:nvPr>
        </p:nvPicPr>
        <p:blipFill>
          <a:blip r:embed="rId3" cstate="print"/>
          <a:stretch>
            <a:fillRect/>
          </a:stretch>
        </p:blipFill>
        <p:spPr>
          <a:xfrm>
            <a:off x="2286000" y="152400"/>
            <a:ext cx="5093208" cy="6355446"/>
          </a:xfrm>
        </p:spPr>
      </p:pic>
      <p:sp>
        <p:nvSpPr>
          <p:cNvPr id="3" name="Title 2"/>
          <p:cNvSpPr>
            <a:spLocks noGrp="1"/>
          </p:cNvSpPr>
          <p:nvPr>
            <p:ph type="title"/>
          </p:nvPr>
        </p:nvSpPr>
        <p:spPr/>
        <p:txBody>
          <a:bodyPr/>
          <a:lstStyle/>
          <a:p>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abin #8.jpg"/>
          <p:cNvPicPr>
            <a:picLocks noGrp="1" noChangeAspect="1"/>
          </p:cNvPicPr>
          <p:nvPr>
            <p:ph idx="1"/>
          </p:nvPr>
        </p:nvPicPr>
        <p:blipFill>
          <a:blip r:embed="rId3" cstate="print"/>
          <a:stretch>
            <a:fillRect/>
          </a:stretch>
        </p:blipFill>
        <p:spPr>
          <a:xfrm>
            <a:off x="2374392" y="140929"/>
            <a:ext cx="5093208" cy="6549633"/>
          </a:xfrm>
        </p:spPr>
      </p:pic>
      <p:sp>
        <p:nvSpPr>
          <p:cNvPr id="3" name="Title 2"/>
          <p:cNvSpPr>
            <a:spLocks noGrp="1"/>
          </p:cNvSpPr>
          <p:nvPr>
            <p:ph type="title"/>
          </p:nvPr>
        </p:nvSpPr>
        <p:spPr/>
        <p:txBody>
          <a:bodyPr/>
          <a:lstStyle/>
          <a:p>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abin #9.jpg"/>
          <p:cNvPicPr>
            <a:picLocks noGrp="1" noChangeAspect="1"/>
          </p:cNvPicPr>
          <p:nvPr>
            <p:ph idx="1"/>
          </p:nvPr>
        </p:nvPicPr>
        <p:blipFill>
          <a:blip r:embed="rId3" cstate="print"/>
          <a:stretch>
            <a:fillRect/>
          </a:stretch>
        </p:blipFill>
        <p:spPr>
          <a:xfrm>
            <a:off x="2286000" y="152400"/>
            <a:ext cx="5090616" cy="6705600"/>
          </a:xfrm>
        </p:spPr>
      </p:pic>
      <p:sp>
        <p:nvSpPr>
          <p:cNvPr id="3" name="Title 2"/>
          <p:cNvSpPr>
            <a:spLocks noGrp="1"/>
          </p:cNvSpPr>
          <p:nvPr>
            <p:ph type="title"/>
          </p:nvPr>
        </p:nvSpPr>
        <p:spPr/>
        <p:txBody>
          <a:bodyPr/>
          <a:lstStyle/>
          <a:p>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I have interviewed Entrepreneurs in Western North Carolina’s tourism industry and set up my final product to also help market these entrepreneurs.</a:t>
            </a:r>
          </a:p>
          <a:p>
            <a:r>
              <a:rPr lang="en-US" dirty="0" smtClean="0"/>
              <a:t>It was interesting to see that some businesses thrived in this down economy and how some businesses were managing their struggles.  </a:t>
            </a:r>
          </a:p>
          <a:p>
            <a:r>
              <a:rPr lang="en-US" dirty="0" smtClean="0"/>
              <a:t>Please visit some of theses businesses in Western North Carolina to help further their endeavors.</a:t>
            </a:r>
            <a:endParaRPr lang="en-US" dirty="0"/>
          </a:p>
        </p:txBody>
      </p:sp>
      <p:sp>
        <p:nvSpPr>
          <p:cNvPr id="3" name="Title 2"/>
          <p:cNvSpPr>
            <a:spLocks noGrp="1"/>
          </p:cNvSpPr>
          <p:nvPr>
            <p:ph type="title"/>
          </p:nvPr>
        </p:nvSpPr>
        <p:spPr/>
        <p:txBody>
          <a:bodyPr/>
          <a:lstStyle/>
          <a:p>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fontScale="55000" lnSpcReduction="20000"/>
          </a:bodyPr>
          <a:lstStyle/>
          <a:p>
            <a:r>
              <a:rPr lang="en-US" dirty="0" smtClean="0"/>
              <a:t>Jeanette E. Marceau</a:t>
            </a:r>
          </a:p>
          <a:p>
            <a:r>
              <a:rPr lang="en-US" dirty="0" smtClean="0"/>
              <a:t>Masters of Entrepreneurs</a:t>
            </a:r>
          </a:p>
          <a:p>
            <a:r>
              <a:rPr lang="en-US" dirty="0" smtClean="0"/>
              <a:t>Western Carolina University</a:t>
            </a:r>
          </a:p>
          <a:p>
            <a:r>
              <a:rPr lang="en-US" dirty="0" smtClean="0"/>
              <a:t>Cohort 8</a:t>
            </a:r>
          </a:p>
          <a:p>
            <a:r>
              <a:rPr lang="en-US" dirty="0" smtClean="0"/>
              <a:t>December 2010</a:t>
            </a:r>
            <a:endParaRPr lang="en-US" dirty="0"/>
          </a:p>
        </p:txBody>
      </p:sp>
      <p:sp>
        <p:nvSpPr>
          <p:cNvPr id="2" name="Title 1"/>
          <p:cNvSpPr>
            <a:spLocks noGrp="1"/>
          </p:cNvSpPr>
          <p:nvPr>
            <p:ph type="ctrTitle"/>
          </p:nvPr>
        </p:nvSpPr>
        <p:spPr>
          <a:xfrm>
            <a:off x="228600" y="1433732"/>
            <a:ext cx="8763000" cy="1981200"/>
          </a:xfrm>
        </p:spPr>
        <p:txBody>
          <a:bodyPr>
            <a:normAutofit fontScale="90000"/>
          </a:bodyPr>
          <a:lstStyle/>
          <a:p>
            <a:r>
              <a:rPr lang="en-US" dirty="0" smtClean="0"/>
              <a:t>Entrepreneurs of </a:t>
            </a:r>
            <a:br>
              <a:rPr lang="en-US" dirty="0" smtClean="0"/>
            </a:br>
            <a:r>
              <a:rPr lang="en-US" dirty="0" smtClean="0"/>
              <a:t>Western North Carolina’s </a:t>
            </a:r>
            <a:br>
              <a:rPr lang="en-US" dirty="0" smtClean="0"/>
            </a:br>
            <a:r>
              <a:rPr lang="en-US" dirty="0" smtClean="0"/>
              <a:t>Tourism Industry</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20000"/>
          </a:bodyPr>
          <a:lstStyle/>
          <a:p>
            <a:pPr>
              <a:buNone/>
            </a:pPr>
            <a:r>
              <a:rPr lang="en-US" dirty="0" smtClean="0"/>
              <a:t>Western North Carolina is a premier outdoor vacation capital.   “</a:t>
            </a:r>
            <a:r>
              <a:rPr lang="en-US" i="1" dirty="0" smtClean="0"/>
              <a:t>National Geographic Adventure</a:t>
            </a:r>
            <a:r>
              <a:rPr lang="en-US" dirty="0" smtClean="0"/>
              <a:t> and ABC's </a:t>
            </a:r>
            <a:r>
              <a:rPr lang="en-US" i="1" dirty="0" smtClean="0"/>
              <a:t>Good Morning America's </a:t>
            </a:r>
            <a:r>
              <a:rPr lang="en-US" dirty="0" smtClean="0"/>
              <a:t>"Vacationland" series named the Nantahala River the number one place to spend a wet and wild vacation in the US.  The book</a:t>
            </a:r>
            <a:r>
              <a:rPr lang="en-US" b="1" dirty="0" smtClean="0"/>
              <a:t> "101 Best Outdoor Towns" </a:t>
            </a:r>
            <a:r>
              <a:rPr lang="en-US" dirty="0" smtClean="0"/>
              <a:t>named Bryson City the nation's third best whitewater paddling town.”  Not only is rating popular but the area also has horseback riding, biking, zip lining, boating on Fontana Lake, jeep tours, hiking and many more outdoor attractions for families.  Being a tourist area there are also many accommodations and restaurants to choose from.  The down turn in the economy has hit this area hard and the entrepreneurs are struggling to survive and they are creating innovative ways to succeed.</a:t>
            </a:r>
          </a:p>
          <a:p>
            <a:endParaRPr lang="en-US" dirty="0"/>
          </a:p>
        </p:txBody>
      </p:sp>
      <p:sp>
        <p:nvSpPr>
          <p:cNvPr id="2" name="Title 1"/>
          <p:cNvSpPr>
            <a:spLocks noGrp="1"/>
          </p:cNvSpPr>
          <p:nvPr>
            <p:ph type="title"/>
          </p:nvPr>
        </p:nvSpPr>
        <p:spPr/>
        <p:txBody>
          <a:bodyPr/>
          <a:lstStyle/>
          <a:p>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0"/>
            <a:ext cx="8229600" cy="5105400"/>
          </a:xfrm>
        </p:spPr>
        <p:txBody>
          <a:bodyPr>
            <a:normAutofit fontScale="25000" lnSpcReduction="20000"/>
          </a:bodyPr>
          <a:lstStyle/>
          <a:p>
            <a:pPr algn="ctr">
              <a:buNone/>
            </a:pPr>
            <a:r>
              <a:rPr lang="en-US" sz="4000" dirty="0"/>
              <a:t>Western Carolina University</a:t>
            </a:r>
          </a:p>
          <a:p>
            <a:pPr algn="ctr">
              <a:buNone/>
            </a:pPr>
            <a:r>
              <a:rPr lang="en-US" sz="4000" dirty="0"/>
              <a:t>Master of Entrepreneurship</a:t>
            </a:r>
          </a:p>
          <a:p>
            <a:pPr algn="ctr">
              <a:buNone/>
            </a:pPr>
            <a:r>
              <a:rPr lang="en-US" sz="4000" b="1" dirty="0"/>
              <a:t>ENT 600 - Entrepreneurial Planning – Fall 2010</a:t>
            </a:r>
          </a:p>
          <a:p>
            <a:pPr algn="ctr">
              <a:buNone/>
            </a:pPr>
            <a:r>
              <a:rPr lang="en-US" sz="4000" b="1" dirty="0"/>
              <a:t>Cohort Interview Questions</a:t>
            </a:r>
          </a:p>
          <a:p>
            <a:pPr algn="ctr">
              <a:buNone/>
            </a:pPr>
            <a:r>
              <a:rPr lang="en-US" sz="3700" i="1" dirty="0"/>
              <a:t>Interview of Sara Smith by Jeanette E. Marceau</a:t>
            </a:r>
          </a:p>
          <a:p>
            <a:pPr>
              <a:buNone/>
            </a:pPr>
            <a:r>
              <a:rPr lang="en-US" i="1" dirty="0"/>
              <a:t> </a:t>
            </a:r>
            <a:endParaRPr lang="en-US" sz="3700" i="1" dirty="0"/>
          </a:p>
          <a:p>
            <a:pPr>
              <a:buNone/>
            </a:pPr>
            <a:r>
              <a:rPr lang="en-US" sz="4400" b="1" i="1" dirty="0"/>
              <a:t>Sara Smith</a:t>
            </a:r>
          </a:p>
          <a:p>
            <a:pPr>
              <a:buNone/>
            </a:pPr>
            <a:r>
              <a:rPr lang="en-US" sz="4400" b="1" dirty="0"/>
              <a:t>High School Diploma – May 2004</a:t>
            </a:r>
          </a:p>
          <a:p>
            <a:pPr>
              <a:buNone/>
            </a:pPr>
            <a:r>
              <a:rPr lang="en-US" sz="4400" b="1" dirty="0"/>
              <a:t>Bachelor of Fine Arts – Graphic Design – May 2008</a:t>
            </a:r>
          </a:p>
          <a:p>
            <a:pPr>
              <a:buNone/>
            </a:pPr>
            <a:r>
              <a:rPr lang="en-US" sz="4400" b="1" dirty="0"/>
              <a:t>Master of Entrepreneurship – </a:t>
            </a:r>
            <a:r>
              <a:rPr lang="en-US" sz="4400" b="1" dirty="0" smtClean="0"/>
              <a:t>pursuing</a:t>
            </a:r>
            <a:endParaRPr lang="en-US" sz="4400" b="1" dirty="0"/>
          </a:p>
          <a:p>
            <a:r>
              <a:rPr lang="en-US" sz="4400" dirty="0"/>
              <a:t>Work Experience – customer service, graphic design, and IT support</a:t>
            </a:r>
          </a:p>
          <a:p>
            <a:pPr lvl="0"/>
            <a:r>
              <a:rPr lang="en-US" sz="4400" dirty="0"/>
              <a:t>What do you feel is the major difference between entrepreneurs and those who work for someone else?</a:t>
            </a:r>
          </a:p>
          <a:p>
            <a:pPr lvl="0"/>
            <a:r>
              <a:rPr lang="en-US" sz="4400" dirty="0"/>
              <a:t>What ignited the spark in you to enter WCU’s Master of Entrepreneurship program to help you start a new business venture?</a:t>
            </a:r>
          </a:p>
          <a:p>
            <a:pPr lvl="0"/>
            <a:r>
              <a:rPr lang="en-US" sz="4400" dirty="0"/>
              <a:t>What to you seek to gain from the Master of Entrepreneurship Program?</a:t>
            </a:r>
          </a:p>
          <a:p>
            <a:pPr lvl="0"/>
            <a:r>
              <a:rPr lang="en-US" sz="4400" dirty="0"/>
              <a:t>What field do you feel would benefit from your entrepreneur spirit?</a:t>
            </a:r>
          </a:p>
          <a:p>
            <a:pPr lvl="0"/>
            <a:r>
              <a:rPr lang="en-US" sz="4400" dirty="0"/>
              <a:t>What do you see as innovation in that field in the future that you could capitalize on and create a successful entrepreneurial endeavor?</a:t>
            </a:r>
          </a:p>
          <a:p>
            <a:pPr lvl="0"/>
            <a:r>
              <a:rPr lang="en-US" sz="4400" dirty="0"/>
              <a:t>What would you say are the five key elements for starting and running a successful business?</a:t>
            </a:r>
          </a:p>
          <a:p>
            <a:pPr lvl="0"/>
            <a:r>
              <a:rPr lang="en-US" sz="4400" dirty="0"/>
              <a:t>What is your greatest fear, and how do you manage fear?</a:t>
            </a:r>
          </a:p>
          <a:p>
            <a:pPr lvl="0"/>
            <a:r>
              <a:rPr lang="en-US" sz="4400" dirty="0"/>
              <a:t>How will you manage your family life and business life? (Will they intermingle?)</a:t>
            </a:r>
          </a:p>
          <a:p>
            <a:pPr lvl="0"/>
            <a:r>
              <a:rPr lang="en-US" sz="4400" dirty="0"/>
              <a:t>Would your husband be involved in your entrepreneurial enterprise and in what capacity?</a:t>
            </a:r>
          </a:p>
          <a:p>
            <a:pPr lvl="0"/>
            <a:r>
              <a:rPr lang="en-US" sz="4400" dirty="0"/>
              <a:t>What are your hobbies? What do you do in your non-work time? How can your hobbies or activities from your non work time help you as an entrepreneur?</a:t>
            </a:r>
          </a:p>
          <a:p>
            <a:pPr lvl="0"/>
            <a:r>
              <a:rPr lang="en-US" sz="4400" dirty="0"/>
              <a:t>What makes you happy?</a:t>
            </a:r>
          </a:p>
          <a:p>
            <a:pPr lvl="0"/>
            <a:r>
              <a:rPr lang="en-US" sz="4400" dirty="0"/>
              <a:t>Where you see yourself and your newly created business in 10 years? 20 years?</a:t>
            </a:r>
          </a:p>
          <a:p>
            <a:endParaRPr lang="en-US" dirty="0"/>
          </a:p>
        </p:txBody>
      </p:sp>
      <p:sp>
        <p:nvSpPr>
          <p:cNvPr id="2" name="Title 1"/>
          <p:cNvSpPr>
            <a:spLocks noGrp="1"/>
          </p:cNvSpPr>
          <p:nvPr>
            <p:ph type="title"/>
          </p:nvPr>
        </p:nvSpPr>
        <p:spPr/>
        <p:txBody>
          <a:bodyPr>
            <a:normAutofit fontScale="90000"/>
          </a:bodyPr>
          <a:lstStyle/>
          <a:p>
            <a:r>
              <a:rPr lang="en-US" dirty="0" smtClean="0"/>
              <a:t>Cohort Interview Questions for </a:t>
            </a:r>
            <a:br>
              <a:rPr lang="en-US" dirty="0" smtClean="0"/>
            </a:br>
            <a:r>
              <a:rPr lang="en-US" dirty="0" smtClean="0"/>
              <a:t>Sara Smith</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araSmithVideo-WCU-9-9-2010.wmv">
            <a:hlinkClick r:id="" action="ppaction://media"/>
          </p:cNvPr>
          <p:cNvPicPr>
            <a:picLocks noGrp="1" noRot="1" noChangeAspect="1"/>
          </p:cNvPicPr>
          <p:nvPr>
            <p:ph idx="1"/>
            <a:videoFile r:link="rId1"/>
          </p:nvPr>
        </p:nvPicPr>
        <p:blipFill>
          <a:blip r:embed="rId4" cstate="print"/>
          <a:stretch>
            <a:fillRect/>
          </a:stretch>
        </p:blipFill>
        <p:spPr>
          <a:xfrm>
            <a:off x="3048000" y="2667000"/>
            <a:ext cx="3048000" cy="2286000"/>
          </a:xfrm>
          <a:prstGeom prst="rect">
            <a:avLst/>
          </a:prstGeom>
        </p:spPr>
      </p:pic>
      <p:sp>
        <p:nvSpPr>
          <p:cNvPr id="2" name="Title 1"/>
          <p:cNvSpPr>
            <a:spLocks noGrp="1"/>
          </p:cNvSpPr>
          <p:nvPr>
            <p:ph type="title"/>
          </p:nvPr>
        </p:nvSpPr>
        <p:spPr/>
        <p:txBody>
          <a:bodyPr/>
          <a:lstStyle/>
          <a:p>
            <a:r>
              <a:rPr lang="en-US" dirty="0" smtClean="0"/>
              <a:t>Cohort Interview with Sara Smith</a:t>
            </a:r>
            <a:endParaRPr lang="en-US" dirty="0"/>
          </a:p>
        </p:txBody>
      </p:sp>
      <p:sp>
        <p:nvSpPr>
          <p:cNvPr id="5" name="TextBox 4"/>
          <p:cNvSpPr txBox="1"/>
          <p:nvPr/>
        </p:nvSpPr>
        <p:spPr>
          <a:xfrm>
            <a:off x="1295400" y="1600200"/>
            <a:ext cx="4114800" cy="369332"/>
          </a:xfrm>
          <a:prstGeom prst="rect">
            <a:avLst/>
          </a:prstGeom>
          <a:noFill/>
        </p:spPr>
        <p:txBody>
          <a:bodyPr wrap="square" rtlCol="0">
            <a:spAutoFit/>
          </a:bodyPr>
          <a:lstStyle/>
          <a:p>
            <a:r>
              <a:rPr lang="en-US" dirty="0" smtClean="0"/>
              <a:t>Please wait for interview to begin.</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36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4400"/>
            <a:ext cx="8229600" cy="5562600"/>
          </a:xfrm>
        </p:spPr>
        <p:txBody>
          <a:bodyPr>
            <a:normAutofit fontScale="25000" lnSpcReduction="20000"/>
          </a:bodyPr>
          <a:lstStyle/>
          <a:p>
            <a:pPr>
              <a:buNone/>
            </a:pPr>
            <a:r>
              <a:rPr lang="en-US" sz="5600" dirty="0"/>
              <a:t>Tell me a little bit about how you started ______________ (use the name of the company),</a:t>
            </a:r>
          </a:p>
          <a:p>
            <a:pPr>
              <a:buNone/>
            </a:pPr>
            <a:r>
              <a:rPr lang="en-US" sz="5600" dirty="0"/>
              <a:t>sort of an overview, </a:t>
            </a:r>
            <a:r>
              <a:rPr lang="en-US" sz="5600" dirty="0" smtClean="0"/>
              <a:t>please…</a:t>
            </a:r>
            <a:endParaRPr lang="en-US" sz="5600" dirty="0"/>
          </a:p>
          <a:p>
            <a:pPr lvl="0"/>
            <a:r>
              <a:rPr lang="en-US" sz="5600" dirty="0"/>
              <a:t>What ignited the spark in you to start your business venture or to make significant changes in an existing business? How did the idea for your business come about? </a:t>
            </a:r>
          </a:p>
          <a:p>
            <a:pPr lvl="0"/>
            <a:r>
              <a:rPr lang="en-US" sz="5600" dirty="0"/>
              <a:t>What would you say are the top three skills needed to be a successful entrepreneur?</a:t>
            </a:r>
          </a:p>
          <a:p>
            <a:pPr lvl="0"/>
            <a:r>
              <a:rPr lang="en-US" sz="5600" dirty="0"/>
              <a:t>Do you believe there is some sort of pattern or formula to becoming a successful entrepreneur?</a:t>
            </a:r>
          </a:p>
          <a:p>
            <a:pPr lvl="0"/>
            <a:r>
              <a:rPr lang="en-US" sz="5600" dirty="0"/>
              <a:t>What would you say are the five key elements for starting and running a successful business?</a:t>
            </a:r>
          </a:p>
          <a:p>
            <a:pPr lvl="0"/>
            <a:r>
              <a:rPr lang="en-US" sz="5600" dirty="0"/>
              <a:t>What is your greatest fear, and how do you manage fear?</a:t>
            </a:r>
          </a:p>
          <a:p>
            <a:pPr lvl="0"/>
            <a:r>
              <a:rPr lang="en-US" sz="5600" dirty="0"/>
              <a:t>What do you feel is the major difference between entrepreneurs and those who work for someone else? </a:t>
            </a:r>
          </a:p>
          <a:p>
            <a:pPr lvl="0"/>
            <a:r>
              <a:rPr lang="en-US" sz="5600" dirty="0"/>
              <a:t>How big is tourism for your business?  What percentage is local and what percentage is tourism?</a:t>
            </a:r>
          </a:p>
          <a:p>
            <a:pPr lvl="0"/>
            <a:r>
              <a:rPr lang="en-US" sz="5600" dirty="0"/>
              <a:t>How has the current economy changed your business?</a:t>
            </a:r>
          </a:p>
          <a:p>
            <a:pPr lvl="0"/>
            <a:r>
              <a:rPr lang="en-US" sz="5600" dirty="0"/>
              <a:t>When do you see the economy improving and your business improving?</a:t>
            </a:r>
          </a:p>
          <a:p>
            <a:pPr lvl="0"/>
            <a:r>
              <a:rPr lang="en-US" sz="5600" dirty="0"/>
              <a:t>What do you see as the future for yourself and your business in 1 year, 5 years, 10 years, and 20 years?</a:t>
            </a:r>
          </a:p>
          <a:p>
            <a:pPr lvl="0"/>
            <a:r>
              <a:rPr lang="en-US" sz="5600" dirty="0"/>
              <a:t>How do you go about marketing your business? </a:t>
            </a:r>
          </a:p>
          <a:p>
            <a:pPr lvl="0"/>
            <a:r>
              <a:rPr lang="en-US" sz="5600" dirty="0"/>
              <a:t>What has been your most successful form of marketing?</a:t>
            </a:r>
          </a:p>
          <a:p>
            <a:pPr lvl="0"/>
            <a:r>
              <a:rPr lang="en-US" sz="5600" dirty="0"/>
              <a:t>How has the current economy changed your marketing strategies? </a:t>
            </a:r>
          </a:p>
          <a:p>
            <a:pPr lvl="0"/>
            <a:r>
              <a:rPr lang="en-US" sz="5600" dirty="0"/>
              <a:t>What has been your most satisfying moment in business?</a:t>
            </a:r>
          </a:p>
          <a:p>
            <a:pPr lvl="0"/>
            <a:r>
              <a:rPr lang="en-US" sz="5600" dirty="0"/>
              <a:t>How do you define success?</a:t>
            </a:r>
          </a:p>
          <a:p>
            <a:pPr lvl="0"/>
            <a:r>
              <a:rPr lang="en-US" sz="5600" dirty="0"/>
              <a:t>What is the best way to achieve long-term success?</a:t>
            </a:r>
          </a:p>
          <a:p>
            <a:pPr lvl="0"/>
            <a:r>
              <a:rPr lang="en-US" sz="5600" dirty="0"/>
              <a:t>Do you consider your business successful?</a:t>
            </a:r>
          </a:p>
          <a:p>
            <a:pPr lvl="0"/>
            <a:r>
              <a:rPr lang="en-US" sz="5600" dirty="0"/>
              <a:t>How are things going in your company in general, right now: are you hiring, downsizing, or "staying as you are" in terms of your company's workforce; are sales up, down, or flat?</a:t>
            </a:r>
          </a:p>
          <a:p>
            <a:pPr lvl="0"/>
            <a:r>
              <a:rPr lang="en-US" sz="5600" dirty="0"/>
              <a:t>How do you keep up with best practices in your industry?</a:t>
            </a:r>
          </a:p>
          <a:p>
            <a:pPr lvl="0"/>
            <a:r>
              <a:rPr lang="en-US" sz="5600" dirty="0"/>
              <a:t>What three pieces of advice would you give to college students who want to become entrepreneurs?</a:t>
            </a:r>
          </a:p>
          <a:p>
            <a:endParaRPr lang="en-US" dirty="0"/>
          </a:p>
        </p:txBody>
      </p:sp>
      <p:sp>
        <p:nvSpPr>
          <p:cNvPr id="2" name="Title 1"/>
          <p:cNvSpPr>
            <a:spLocks noGrp="1"/>
          </p:cNvSpPr>
          <p:nvPr>
            <p:ph type="title"/>
          </p:nvPr>
        </p:nvSpPr>
        <p:spPr>
          <a:xfrm>
            <a:off x="457200" y="228600"/>
            <a:ext cx="8229600" cy="762000"/>
          </a:xfrm>
        </p:spPr>
        <p:txBody>
          <a:bodyPr>
            <a:normAutofit/>
          </a:bodyPr>
          <a:lstStyle/>
          <a:p>
            <a:r>
              <a:rPr lang="en-US" dirty="0"/>
              <a:t>Entrepreneurial Interview Questions </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828800"/>
            <a:ext cx="8229600" cy="4267200"/>
          </a:xfrm>
        </p:spPr>
        <p:txBody>
          <a:bodyPr/>
          <a:lstStyle/>
          <a:p>
            <a:r>
              <a:rPr lang="en-US" dirty="0" smtClean="0">
                <a:hlinkClick r:id="rId3"/>
              </a:rPr>
              <a:t>Bryson City Bicycles</a:t>
            </a:r>
            <a:r>
              <a:rPr lang="en-US" dirty="0" smtClean="0"/>
              <a:t> </a:t>
            </a:r>
            <a:r>
              <a:rPr lang="en-US" smtClean="0"/>
              <a:t/>
            </a:r>
            <a:br>
              <a:rPr lang="en-US" smtClean="0"/>
            </a:br>
            <a:r>
              <a:rPr lang="en-US" smtClean="0"/>
              <a:t>Open 10 </a:t>
            </a:r>
            <a:r>
              <a:rPr lang="en-US" dirty="0" smtClean="0"/>
              <a:t>to 6 Monday through Saturday, 11 to 4 on Sunday, and closed Wednesday. </a:t>
            </a:r>
            <a:br>
              <a:rPr lang="en-US" dirty="0" smtClean="0"/>
            </a:br>
            <a:r>
              <a:rPr lang="en-US" dirty="0" smtClean="0"/>
              <a:t>157 Everett St. </a:t>
            </a:r>
            <a:br>
              <a:rPr lang="en-US" dirty="0" smtClean="0"/>
            </a:br>
            <a:r>
              <a:rPr lang="en-US" dirty="0" smtClean="0"/>
              <a:t>Bryson City, NC 28713 </a:t>
            </a:r>
            <a:br>
              <a:rPr lang="en-US" dirty="0" smtClean="0"/>
            </a:br>
            <a:r>
              <a:rPr lang="en-US" dirty="0" smtClean="0">
                <a:hlinkClick r:id="rId4"/>
              </a:rPr>
              <a:t>spokeyjoe@brysoncitybicycles.com</a:t>
            </a:r>
            <a:r>
              <a:rPr lang="en-US" dirty="0" smtClean="0"/>
              <a:t> </a:t>
            </a:r>
            <a:br>
              <a:rPr lang="en-US" dirty="0" smtClean="0"/>
            </a:br>
            <a:r>
              <a:rPr lang="en-US" dirty="0" smtClean="0"/>
              <a:t>P 828 488 1988 </a:t>
            </a:r>
          </a:p>
          <a:p>
            <a:r>
              <a:rPr lang="en-US" dirty="0" smtClean="0">
                <a:hlinkClick r:id="rId3"/>
              </a:rPr>
              <a:t>http://www.brysoncitybicycles.com/</a:t>
            </a:r>
            <a:r>
              <a:rPr lang="en-US" dirty="0" smtClean="0"/>
              <a:t> </a:t>
            </a:r>
          </a:p>
          <a:p>
            <a:endParaRPr lang="en-US" dirty="0"/>
          </a:p>
        </p:txBody>
      </p:sp>
      <p:sp>
        <p:nvSpPr>
          <p:cNvPr id="2" name="Title 1"/>
          <p:cNvSpPr>
            <a:spLocks noGrp="1"/>
          </p:cNvSpPr>
          <p:nvPr>
            <p:ph type="title"/>
          </p:nvPr>
        </p:nvSpPr>
        <p:spPr/>
        <p:txBody>
          <a:bodyPr>
            <a:normAutofit fontScale="90000"/>
          </a:bodyPr>
          <a:lstStyle/>
          <a:p>
            <a:r>
              <a:rPr lang="en-US" dirty="0" smtClean="0"/>
              <a:t>Interview with Andy </a:t>
            </a:r>
            <a:r>
              <a:rPr lang="en-US" dirty="0" err="1" smtClean="0"/>
              <a:t>Zivinsky</a:t>
            </a:r>
            <a:r>
              <a:rPr lang="en-US" dirty="0" smtClean="0"/>
              <a:t/>
            </a:r>
            <a:br>
              <a:rPr lang="en-US" dirty="0" smtClean="0"/>
            </a:br>
            <a:r>
              <a:rPr lang="en-US" dirty="0" smtClean="0"/>
              <a:t>Bryson City Bicycles</a:t>
            </a:r>
            <a:endParaRPr lang="en-US" dirty="0"/>
          </a:p>
        </p:txBody>
      </p:sp>
      <p:pic>
        <p:nvPicPr>
          <p:cNvPr id="9217" name="Picture 1"/>
          <p:cNvPicPr>
            <a:picLocks noChangeAspect="1" noChangeArrowheads="1"/>
          </p:cNvPicPr>
          <p:nvPr/>
        </p:nvPicPr>
        <p:blipFill>
          <a:blip r:embed="rId5" cstate="print"/>
          <a:srcRect/>
          <a:stretch>
            <a:fillRect/>
          </a:stretch>
        </p:blipFill>
        <p:spPr bwMode="auto">
          <a:xfrm>
            <a:off x="6858000" y="152400"/>
            <a:ext cx="1790700" cy="2166169"/>
          </a:xfrm>
          <a:prstGeom prst="rect">
            <a:avLst/>
          </a:prstGeom>
          <a:noFill/>
          <a:ln w="9525">
            <a:noFill/>
            <a:miter lim="800000"/>
            <a:headEnd/>
            <a:tailEnd/>
          </a:ln>
        </p:spPr>
      </p:pic>
      <p:pic>
        <p:nvPicPr>
          <p:cNvPr id="9220" name="Picture 4"/>
          <p:cNvPicPr>
            <a:picLocks noChangeAspect="1" noChangeArrowheads="1"/>
          </p:cNvPicPr>
          <p:nvPr/>
        </p:nvPicPr>
        <p:blipFill>
          <a:blip r:embed="rId6" cstate="print"/>
          <a:srcRect/>
          <a:stretch>
            <a:fillRect/>
          </a:stretch>
        </p:blipFill>
        <p:spPr bwMode="auto">
          <a:xfrm>
            <a:off x="6705600" y="3073400"/>
            <a:ext cx="1962150" cy="1308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Bryson City Bicycle</a:t>
            </a:r>
            <a:endParaRPr lang="en-US" dirty="0"/>
          </a:p>
        </p:txBody>
      </p:sp>
      <p:pic>
        <p:nvPicPr>
          <p:cNvPr id="8193" name="Picture 1"/>
          <p:cNvPicPr>
            <a:picLocks noChangeAspect="1" noChangeArrowheads="1"/>
          </p:cNvPicPr>
          <p:nvPr/>
        </p:nvPicPr>
        <p:blipFill>
          <a:blip r:embed="rId4" cstate="print"/>
          <a:srcRect/>
          <a:stretch>
            <a:fillRect/>
          </a:stretch>
        </p:blipFill>
        <p:spPr bwMode="auto">
          <a:xfrm>
            <a:off x="6400800" y="380999"/>
            <a:ext cx="2333752" cy="2823087"/>
          </a:xfrm>
          <a:prstGeom prst="rect">
            <a:avLst/>
          </a:prstGeom>
          <a:noFill/>
          <a:ln w="9525">
            <a:noFill/>
            <a:miter lim="800000"/>
            <a:headEnd/>
            <a:tailEnd/>
          </a:ln>
        </p:spPr>
      </p:pic>
      <p:sp>
        <p:nvSpPr>
          <p:cNvPr id="5" name="TextBox 4"/>
          <p:cNvSpPr txBox="1"/>
          <p:nvPr/>
        </p:nvSpPr>
        <p:spPr>
          <a:xfrm>
            <a:off x="1295400" y="1600200"/>
            <a:ext cx="4114800" cy="369332"/>
          </a:xfrm>
          <a:prstGeom prst="rect">
            <a:avLst/>
          </a:prstGeom>
          <a:noFill/>
        </p:spPr>
        <p:txBody>
          <a:bodyPr wrap="square" rtlCol="0">
            <a:spAutoFit/>
          </a:bodyPr>
          <a:lstStyle/>
          <a:p>
            <a:r>
              <a:rPr lang="en-US" dirty="0" smtClean="0"/>
              <a:t>Please wait for interview to begin.</a:t>
            </a:r>
            <a:endParaRPr lang="en-US" dirty="0"/>
          </a:p>
        </p:txBody>
      </p:sp>
      <p:pic>
        <p:nvPicPr>
          <p:cNvPr id="7" name="BrysonCityBicycles.wmv">
            <a:hlinkClick r:id="" action="ppaction://media"/>
          </p:cNvPr>
          <p:cNvPicPr>
            <a:picLocks noGrp="1" noRot="1" noChangeAspect="1"/>
          </p:cNvPicPr>
          <p:nvPr>
            <p:ph idx="1"/>
            <a:videoFile r:link="rId1"/>
          </p:nvPr>
        </p:nvPicPr>
        <p:blipFill>
          <a:blip r:embed="rId5" cstate="print"/>
          <a:stretch>
            <a:fillRect/>
          </a:stretch>
        </p:blipFill>
        <p:spPr>
          <a:xfrm>
            <a:off x="304800" y="2133600"/>
            <a:ext cx="6019800" cy="33861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583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71600"/>
            <a:ext cx="8229600" cy="5105400"/>
          </a:xfrm>
        </p:spPr>
        <p:txBody>
          <a:bodyPr>
            <a:normAutofit fontScale="25000" lnSpcReduction="20000"/>
          </a:bodyPr>
          <a:lstStyle/>
          <a:p>
            <a:pPr algn="ctr">
              <a:buNone/>
            </a:pPr>
            <a:r>
              <a:rPr lang="en-US" sz="4000" b="1" dirty="0" smtClean="0"/>
              <a:t>Nantahala Village Riding Stable</a:t>
            </a:r>
            <a:endParaRPr lang="en-US" sz="4000" dirty="0" smtClean="0"/>
          </a:p>
          <a:p>
            <a:pPr>
              <a:buNone/>
            </a:pPr>
            <a:r>
              <a:rPr lang="en-US" sz="4000" b="1" dirty="0" smtClean="0"/>
              <a:t>Call or write to: </a:t>
            </a:r>
            <a:endParaRPr lang="en-US" sz="4000" dirty="0" smtClean="0"/>
          </a:p>
          <a:p>
            <a:pPr>
              <a:buNone/>
            </a:pPr>
            <a:r>
              <a:rPr lang="en-US" sz="4000" b="1" dirty="0" smtClean="0"/>
              <a:t>828-488-9649 (office)</a:t>
            </a:r>
            <a:endParaRPr lang="en-US" sz="4000" dirty="0" smtClean="0"/>
          </a:p>
          <a:p>
            <a:pPr>
              <a:buNone/>
            </a:pPr>
            <a:r>
              <a:rPr lang="en-US" sz="4000" b="1" dirty="0" smtClean="0"/>
              <a:t>828-488-8600 (reservations during closed season and after hours.)</a:t>
            </a:r>
            <a:endParaRPr lang="en-US" sz="4000" dirty="0" smtClean="0"/>
          </a:p>
          <a:p>
            <a:pPr>
              <a:buNone/>
            </a:pPr>
            <a:r>
              <a:rPr lang="en-US" sz="4000" b="1" dirty="0" smtClean="0"/>
              <a:t>177 Jenkins rd, Bryson city, NC, 28713</a:t>
            </a:r>
            <a:endParaRPr lang="en-US" sz="4000" dirty="0" smtClean="0"/>
          </a:p>
          <a:p>
            <a:pPr>
              <a:buNone/>
            </a:pPr>
            <a:r>
              <a:rPr lang="en-US" sz="4000" b="1" dirty="0" smtClean="0"/>
              <a:t>email us at </a:t>
            </a:r>
            <a:r>
              <a:rPr lang="en-US" sz="4000" b="1" dirty="0" smtClean="0">
                <a:hlinkClick r:id="rId3"/>
              </a:rPr>
              <a:t>nantahalastable@live.com</a:t>
            </a:r>
            <a:endParaRPr lang="en-US" sz="4000" dirty="0" smtClean="0"/>
          </a:p>
          <a:p>
            <a:pPr>
              <a:buNone/>
            </a:pPr>
            <a:endParaRPr lang="en-US" sz="3400" b="1" dirty="0" smtClean="0"/>
          </a:p>
          <a:p>
            <a:pPr lvl="3">
              <a:buNone/>
            </a:pPr>
            <a:r>
              <a:rPr lang="en-US" sz="3600" b="1" dirty="0" smtClean="0"/>
              <a:t>DATES OPEN:</a:t>
            </a:r>
            <a:endParaRPr lang="en-US" sz="3600" dirty="0" smtClean="0"/>
          </a:p>
          <a:p>
            <a:pPr lvl="3">
              <a:buNone/>
            </a:pPr>
            <a:r>
              <a:rPr lang="en-US" sz="3600" b="1" dirty="0" smtClean="0"/>
              <a:t>Easter weekend - Memorial Day</a:t>
            </a:r>
            <a:endParaRPr lang="en-US" sz="3600" dirty="0" smtClean="0"/>
          </a:p>
          <a:p>
            <a:pPr lvl="3">
              <a:buNone/>
            </a:pPr>
            <a:r>
              <a:rPr lang="en-US" sz="3600" dirty="0" smtClean="0"/>
              <a:t>10.00am - 4.00pm (Friday - Sunday)</a:t>
            </a:r>
          </a:p>
          <a:p>
            <a:pPr lvl="3">
              <a:buNone/>
            </a:pPr>
            <a:r>
              <a:rPr lang="en-US" sz="3600" b="1" dirty="0" smtClean="0"/>
              <a:t>Memorial Day - Labor Day</a:t>
            </a:r>
            <a:endParaRPr lang="en-US" sz="3600" dirty="0" smtClean="0"/>
          </a:p>
          <a:p>
            <a:pPr lvl="3">
              <a:buNone/>
            </a:pPr>
            <a:r>
              <a:rPr lang="en-US" sz="3600" dirty="0" smtClean="0"/>
              <a:t>9.00am - 4.00 pm ( Monday - Thursday) </a:t>
            </a:r>
          </a:p>
          <a:p>
            <a:pPr lvl="3">
              <a:buNone/>
            </a:pPr>
            <a:r>
              <a:rPr lang="en-US" sz="3600" dirty="0" smtClean="0"/>
              <a:t>9.00am - 5.00pm (Friday - Saturday) </a:t>
            </a:r>
          </a:p>
          <a:p>
            <a:pPr lvl="3">
              <a:buNone/>
            </a:pPr>
            <a:r>
              <a:rPr lang="en-US" sz="3600" dirty="0" smtClean="0"/>
              <a:t>9.00am - 3.00pm (Sunday - Saturday)</a:t>
            </a:r>
          </a:p>
          <a:p>
            <a:pPr lvl="3">
              <a:buNone/>
            </a:pPr>
            <a:r>
              <a:rPr lang="en-US" sz="3600" b="1" dirty="0" smtClean="0"/>
              <a:t>Labor day - Thanksgiving weekend</a:t>
            </a:r>
            <a:endParaRPr lang="en-US" sz="3600" dirty="0" smtClean="0"/>
          </a:p>
          <a:p>
            <a:pPr lvl="3">
              <a:buNone/>
            </a:pPr>
            <a:r>
              <a:rPr lang="en-US" sz="3600" dirty="0" smtClean="0"/>
              <a:t>10.00am - 4.00pm (Friday - Sunday)</a:t>
            </a:r>
          </a:p>
          <a:p>
            <a:pPr>
              <a:buNone/>
            </a:pPr>
            <a:endParaRPr lang="en-US" sz="3400" dirty="0" smtClean="0"/>
          </a:p>
          <a:p>
            <a:pPr>
              <a:buNone/>
            </a:pPr>
            <a:r>
              <a:rPr lang="en-US" sz="4000" b="1" dirty="0" smtClean="0"/>
              <a:t>RATES:</a:t>
            </a:r>
            <a:endParaRPr lang="en-US" sz="4000" dirty="0" smtClean="0"/>
          </a:p>
          <a:p>
            <a:pPr>
              <a:buNone/>
            </a:pPr>
            <a:r>
              <a:rPr lang="en-US" sz="4000" b="1" dirty="0" smtClean="0"/>
              <a:t> </a:t>
            </a:r>
            <a:r>
              <a:rPr lang="en-US" sz="4000" dirty="0" smtClean="0"/>
              <a:t>1 hr-           $20</a:t>
            </a:r>
          </a:p>
          <a:p>
            <a:pPr>
              <a:buNone/>
            </a:pPr>
            <a:r>
              <a:rPr lang="en-US" sz="4000" dirty="0" smtClean="0"/>
              <a:t>2 hr-            $40</a:t>
            </a:r>
          </a:p>
          <a:p>
            <a:pPr>
              <a:buNone/>
            </a:pPr>
            <a:r>
              <a:rPr lang="en-US" sz="4000" dirty="0" smtClean="0"/>
              <a:t>3 hr-            $60</a:t>
            </a:r>
          </a:p>
          <a:p>
            <a:pPr>
              <a:buNone/>
            </a:pPr>
            <a:r>
              <a:rPr lang="en-US" sz="4000" dirty="0" smtClean="0"/>
              <a:t>1/2 day*-       $80</a:t>
            </a:r>
          </a:p>
          <a:p>
            <a:pPr>
              <a:buNone/>
            </a:pPr>
            <a:r>
              <a:rPr lang="en-US" sz="4000" dirty="0" smtClean="0"/>
              <a:t>all day*-        $160</a:t>
            </a:r>
          </a:p>
          <a:p>
            <a:pPr>
              <a:buNone/>
            </a:pPr>
            <a:r>
              <a:rPr lang="en-US" sz="4000" dirty="0" smtClean="0"/>
              <a:t>* requires 2 or more riders and a 3 day notice. All day trips are trailer driven to </a:t>
            </a:r>
            <a:r>
              <a:rPr lang="en-US" sz="4000" dirty="0" err="1" smtClean="0"/>
              <a:t>Tsali</a:t>
            </a:r>
            <a:r>
              <a:rPr lang="en-US" sz="4000" dirty="0" smtClean="0"/>
              <a:t> rec. area.</a:t>
            </a:r>
            <a:br>
              <a:rPr lang="en-US" sz="4000" dirty="0" smtClean="0"/>
            </a:br>
            <a:endParaRPr lang="en-US" sz="4000" dirty="0" smtClean="0"/>
          </a:p>
          <a:p>
            <a:pPr>
              <a:buNone/>
            </a:pPr>
            <a:r>
              <a:rPr lang="en-US" sz="4000" dirty="0" smtClean="0"/>
              <a:t>over night trips available, call for details.  250 pound weight limit.   Group rides available with maximum of 18 riders.</a:t>
            </a:r>
            <a:br>
              <a:rPr lang="en-US" sz="4000" dirty="0" smtClean="0"/>
            </a:br>
            <a:endParaRPr lang="en-US" sz="4000" dirty="0" smtClean="0"/>
          </a:p>
          <a:p>
            <a:pPr>
              <a:buNone/>
            </a:pPr>
            <a:r>
              <a:rPr lang="en-US" sz="4000" dirty="0" smtClean="0"/>
              <a:t>Children of all ages my ride. Children under the age of 4 may ride with an adult for half price, adult and child may not exceed weight limit.</a:t>
            </a:r>
          </a:p>
          <a:p>
            <a:pPr>
              <a:buNone/>
            </a:pPr>
            <a:endParaRPr lang="en-US" dirty="0"/>
          </a:p>
        </p:txBody>
      </p:sp>
      <p:sp>
        <p:nvSpPr>
          <p:cNvPr id="2" name="Title 1"/>
          <p:cNvSpPr>
            <a:spLocks noGrp="1"/>
          </p:cNvSpPr>
          <p:nvPr>
            <p:ph type="title"/>
          </p:nvPr>
        </p:nvSpPr>
        <p:spPr/>
        <p:txBody>
          <a:bodyPr>
            <a:normAutofit fontScale="90000"/>
          </a:bodyPr>
          <a:lstStyle/>
          <a:p>
            <a:r>
              <a:rPr lang="en-US" dirty="0" smtClean="0"/>
              <a:t>Interview with David </a:t>
            </a:r>
            <a:r>
              <a:rPr lang="en-US" dirty="0" err="1" smtClean="0"/>
              <a:t>Loftis</a:t>
            </a:r>
            <a:r>
              <a:rPr lang="en-US" dirty="0" smtClean="0"/>
              <a:t> of Nantahala Village Riding Stable</a:t>
            </a:r>
            <a:endParaRPr lang="en-US" dirty="0"/>
          </a:p>
        </p:txBody>
      </p:sp>
      <p:pic>
        <p:nvPicPr>
          <p:cNvPr id="23555" name="Picture 3" descr="C:\Users\Jeanette\Pictures\My Scans\NantahalaVillageStablesLogo0001.jpg"/>
          <p:cNvPicPr>
            <a:picLocks noChangeAspect="1" noChangeArrowheads="1"/>
          </p:cNvPicPr>
          <p:nvPr/>
        </p:nvPicPr>
        <p:blipFill>
          <a:blip r:embed="rId4" cstate="print"/>
          <a:srcRect/>
          <a:stretch>
            <a:fillRect/>
          </a:stretch>
        </p:blipFill>
        <p:spPr bwMode="auto">
          <a:xfrm>
            <a:off x="4953000" y="1905000"/>
            <a:ext cx="3849687" cy="3149600"/>
          </a:xfrm>
          <a:prstGeom prst="rect">
            <a:avLst/>
          </a:prstGeom>
          <a:noFill/>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824</TotalTime>
  <Words>891</Words>
  <Application>Microsoft Office PowerPoint</Application>
  <PresentationFormat>On-screen Show (4:3)</PresentationFormat>
  <Paragraphs>154</Paragraphs>
  <Slides>29</Slides>
  <Notes>29</Notes>
  <HiddenSlides>0</HiddenSlides>
  <MMClips>6</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Paper</vt:lpstr>
      <vt:lpstr>Entrepreneurs of  Western North Carolina’s  Tourism Industry</vt:lpstr>
      <vt:lpstr>Slide 2</vt:lpstr>
      <vt:lpstr>Slide 3</vt:lpstr>
      <vt:lpstr>Cohort Interview Questions for  Sara Smith</vt:lpstr>
      <vt:lpstr>Cohort Interview with Sara Smith</vt:lpstr>
      <vt:lpstr>Entrepreneurial Interview Questions </vt:lpstr>
      <vt:lpstr>Interview with Andy Zivinsky Bryson City Bicycles</vt:lpstr>
      <vt:lpstr>Bryson City Bicycle</vt:lpstr>
      <vt:lpstr>Interview with David Loftis of Nantahala Village Riding Stable</vt:lpstr>
      <vt:lpstr>Nantahala Stables</vt:lpstr>
      <vt:lpstr>Interview with Barry Tetrault of  The Filing Station Deli</vt:lpstr>
      <vt:lpstr>Filling Station Deli</vt:lpstr>
      <vt:lpstr>Interview with Melissa Parton of Smoky Mountain Bait &amp; Tackle</vt:lpstr>
      <vt:lpstr>Smoky Mountain Bait &amp; Tackle</vt:lpstr>
      <vt:lpstr>Interview with David Prince of  Prince Boat Dock</vt:lpstr>
      <vt:lpstr>Prince Boat Dock</vt:lpstr>
      <vt:lpstr>Interview with Jeanette Marceau of Nantahala Cabins</vt:lpstr>
      <vt:lpstr>Nantahala Cabins</vt:lpstr>
      <vt:lpstr>Slide 19</vt:lpstr>
      <vt:lpstr>Slide 20</vt:lpstr>
      <vt:lpstr>Slide 21</vt:lpstr>
      <vt:lpstr>Slide 22</vt:lpstr>
      <vt:lpstr>Slide 23</vt:lpstr>
      <vt:lpstr>Slide 24</vt:lpstr>
      <vt:lpstr>Slide 25</vt:lpstr>
      <vt:lpstr>Slide 26</vt:lpstr>
      <vt:lpstr>Slide 27</vt:lpstr>
      <vt:lpstr>Slide 28</vt:lpstr>
      <vt:lpstr>Entrepreneurs of  Western North Carolina’s  Tourism Industry</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Entrepreneurs of Western North Carolinas Tourism Industry</dc:title>
  <dc:creator>Jeanette</dc:creator>
  <cp:lastModifiedBy>Jeanette</cp:lastModifiedBy>
  <cp:revision>69</cp:revision>
  <dcterms:created xsi:type="dcterms:W3CDTF">2010-11-22T15:32:45Z</dcterms:created>
  <dcterms:modified xsi:type="dcterms:W3CDTF">2010-12-13T17:16:48Z</dcterms:modified>
</cp:coreProperties>
</file>